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wdp" ContentType="image/vnd.ms-photo"/>
  <Default Extension="emf" ContentType="image/x-em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453" r:id="rId2"/>
    <p:sldId id="454" r:id="rId3"/>
    <p:sldId id="455" r:id="rId4"/>
    <p:sldId id="456" r:id="rId5"/>
    <p:sldId id="457" r:id="rId6"/>
    <p:sldId id="458" r:id="rId7"/>
    <p:sldId id="459" r:id="rId8"/>
    <p:sldId id="460" r:id="rId9"/>
    <p:sldId id="461" r:id="rId10"/>
    <p:sldId id="462" r:id="rId11"/>
    <p:sldId id="463" r:id="rId12"/>
    <p:sldId id="473" r:id="rId13"/>
    <p:sldId id="474" r:id="rId14"/>
    <p:sldId id="475" r:id="rId15"/>
    <p:sldId id="476" r:id="rId16"/>
    <p:sldId id="477" r:id="rId17"/>
    <p:sldId id="478" r:id="rId18"/>
    <p:sldId id="479" r:id="rId19"/>
    <p:sldId id="480" r:id="rId20"/>
    <p:sldId id="501" r:id="rId21"/>
    <p:sldId id="502" r:id="rId22"/>
    <p:sldId id="503" r:id="rId23"/>
    <p:sldId id="504" r:id="rId24"/>
    <p:sldId id="505" r:id="rId25"/>
    <p:sldId id="506" r:id="rId26"/>
    <p:sldId id="507" r:id="rId27"/>
    <p:sldId id="508" r:id="rId28"/>
    <p:sldId id="509" r:id="rId29"/>
    <p:sldId id="510" r:id="rId30"/>
    <p:sldId id="511" r:id="rId31"/>
    <p:sldId id="481" r:id="rId32"/>
    <p:sldId id="482" r:id="rId33"/>
    <p:sldId id="483" r:id="rId34"/>
    <p:sldId id="484" r:id="rId35"/>
    <p:sldId id="485" r:id="rId36"/>
    <p:sldId id="486" r:id="rId37"/>
    <p:sldId id="487" r:id="rId38"/>
    <p:sldId id="488" r:id="rId39"/>
    <p:sldId id="489" r:id="rId40"/>
    <p:sldId id="490" r:id="rId41"/>
    <p:sldId id="491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3333FF"/>
    <a:srgbClr val="FFFFCA"/>
    <a:srgbClr val="684E34"/>
    <a:srgbClr val="99CCFF"/>
    <a:srgbClr val="CC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8" autoAdjust="0"/>
    <p:restoredTop sz="75680" autoAdjust="0"/>
  </p:normalViewPr>
  <p:slideViewPr>
    <p:cSldViewPr snapToGrid="0" snapToObjects="1">
      <p:cViewPr>
        <p:scale>
          <a:sx n="62" d="100"/>
          <a:sy n="62" d="100"/>
        </p:scale>
        <p:origin x="1320" y="7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 snapToObjects="1">
      <p:cViewPr varScale="1">
        <p:scale>
          <a:sx n="84" d="100"/>
          <a:sy n="84" d="100"/>
        </p:scale>
        <p:origin x="-3464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hdphoto1.wdp>
</file>

<file path=ppt/media/image10.jpg>
</file>

<file path=ppt/media/image14.png>
</file>

<file path=ppt/media/image21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4.jpg>
</file>

<file path=ppt/media/image4.jpg>
</file>

<file path=ppt/media/image5.png>
</file>

<file path=ppt/media/image6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72FBF3-E921-9C43-A926-130AADF9E92F}" type="datetimeFigureOut">
              <a:rPr lang="en-US" smtClean="0"/>
              <a:t>3/9/16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141095-62D6-0142-BB60-44EB529BB0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209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3002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here are the 60 objects divided in 5 </a:t>
            </a:r>
            <a:r>
              <a:rPr lang="en-US" dirty="0" err="1" smtClean="0"/>
              <a:t>quintiesl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So, for example, in 1/5, we would randomly select</a:t>
            </a:r>
            <a:r>
              <a:rPr lang="en-US" baseline="0" dirty="0" smtClean="0"/>
              <a:t> and object from the 1</a:t>
            </a:r>
            <a:r>
              <a:rPr lang="en-US" baseline="30000" dirty="0" smtClean="0"/>
              <a:t>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qunitile</a:t>
            </a:r>
            <a:r>
              <a:rPr lang="en-US" baseline="0" dirty="0" smtClean="0"/>
              <a:t>, and from the 5</a:t>
            </a:r>
            <a:r>
              <a:rPr lang="en-US" baseline="30000" dirty="0" smtClean="0"/>
              <a:t>th</a:t>
            </a:r>
            <a:r>
              <a:rPr lang="en-US" baseline="0" dirty="0" smtClean="0"/>
              <a:t> quintile, and those would be the two alternative in the FC task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799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Here</a:t>
            </a:r>
            <a:r>
              <a:rPr lang="en-US" baseline="0" dirty="0" smtClean="0"/>
              <a:t> are the results from 1500 participants,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I’m going to plot each of the 15 pairings of quintiles as a point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On the y axis, I’m plotting the effect size between the long and short words conditions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And, on the x axis I’m plotting the ratio of the complexity ratings between the two alternatives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Points higher on the y axis indicate a bias to have a long label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And, points farther to the right on the x axis indicate that the target is </a:t>
            </a:r>
            <a:r>
              <a:rPr lang="en-US" baseline="0" dirty="0" err="1" smtClean="0"/>
              <a:t>lessRELATIVELY</a:t>
            </a:r>
            <a:r>
              <a:rPr lang="en-US" baseline="0" dirty="0" smtClean="0"/>
              <a:t> complex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 here are the data</a:t>
            </a:r>
            <a:r>
              <a:rPr lang="en-US" b="1" baseline="0" dirty="0" smtClean="0"/>
              <a:t>: we see the predicted tradeoff between </a:t>
            </a:r>
            <a:r>
              <a:rPr lang="en-US" b="1" u="sng" baseline="0" dirty="0" smtClean="0"/>
              <a:t>complexity and length, </a:t>
            </a:r>
            <a:r>
              <a:rPr lang="en-US" b="1" baseline="0" dirty="0" smtClean="0"/>
              <a:t>such that RELATIVELY more complex objects were more likely to be assigned a long label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CORR +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25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baseline="0" dirty="0" smtClean="0"/>
              <a:t>Expected if due to, </a:t>
            </a:r>
            <a:r>
              <a:rPr lang="en-US" baseline="0" dirty="0" smtClean="0"/>
              <a:t>if this bias is due to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So, in study 3, we generated novel meaning, by having subject norm the complexity of novel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99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we normed a set of words for their semantic complexity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Participants</a:t>
            </a:r>
            <a:r>
              <a:rPr lang="en-US" baseline="0" dirty="0" smtClean="0"/>
              <a:t> were presented with a word, and they simply had to rate on a 7 </a:t>
            </a:r>
            <a:r>
              <a:rPr lang="en-US" baseline="0" dirty="0" err="1" smtClean="0"/>
              <a:t>pt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likert</a:t>
            </a:r>
            <a:r>
              <a:rPr lang="en-US" baseline="0" dirty="0" smtClean="0"/>
              <a:t> scale how complex the meaning of the word is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3166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..of varying</a:t>
            </a:r>
            <a:r>
              <a:rPr lang="en-US" baseline="0" dirty="0" smtClean="0"/>
              <a:t> length (here’s a histogram of the words by their length)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Note that I’m counting word length in terms of characters here and throughout the talk, only because it’s easy to measure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but, all of the relationship I’ll be talking about hold for for psychologically real measures of length (like phonemes and syllables)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4527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>
                <a:sym typeface="Wingdings"/>
              </a:rPr>
              <a:t>- I’m going to plot a point for each word, where the x dimension </a:t>
            </a:r>
            <a:r>
              <a:rPr lang="en-US" baseline="0" dirty="0" err="1" smtClean="0">
                <a:sym typeface="Wingdings"/>
              </a:rPr>
              <a:t>indcates</a:t>
            </a:r>
            <a:r>
              <a:rPr lang="en-US" baseline="0" dirty="0" smtClean="0">
                <a:sym typeface="Wingdings"/>
              </a:rPr>
              <a:t> </a:t>
            </a:r>
            <a:r>
              <a:rPr lang="en-US" baseline="0" dirty="0" err="1" smtClean="0">
                <a:sym typeface="Wingdings"/>
              </a:rPr>
              <a:t>ites</a:t>
            </a:r>
            <a:r>
              <a:rPr lang="en-US" baseline="0" dirty="0" smtClean="0">
                <a:sym typeface="Wingdings"/>
              </a:rPr>
              <a:t> length in characters and the y dimension corresponds to the mean complexity rating for that word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>
                <a:sym typeface="Wingdings"/>
              </a:rPr>
              <a:t>a strong </a:t>
            </a:r>
            <a:r>
              <a:rPr lang="en-US" baseline="0" dirty="0" err="1" smtClean="0">
                <a:sym typeface="Wingdings"/>
              </a:rPr>
              <a:t>postive</a:t>
            </a:r>
            <a:r>
              <a:rPr lang="en-US" baseline="0" dirty="0" smtClean="0">
                <a:sym typeface="Wingdings"/>
              </a:rPr>
              <a:t> correlation between length and complexity </a:t>
            </a:r>
            <a:r>
              <a:rPr lang="en-US" baseline="0" dirty="0" err="1" smtClean="0">
                <a:sym typeface="Wingdings"/>
              </a:rPr>
              <a:t>judgements</a:t>
            </a:r>
            <a:r>
              <a:rPr lang="en-US" baseline="0" dirty="0" smtClean="0">
                <a:sym typeface="Wingdings"/>
              </a:rPr>
              <a:t>, such that are more complex tend to have longer words associated </a:t>
            </a:r>
            <a:r>
              <a:rPr lang="en-US" baseline="0" dirty="0" err="1" smtClean="0">
                <a:sym typeface="Wingdings"/>
              </a:rPr>
              <a:t>withm</a:t>
            </a:r>
            <a:endParaRPr lang="en-US" baseline="0" dirty="0" smtClean="0">
              <a:sym typeface="Wingdings"/>
            </a:endParaRPr>
          </a:p>
          <a:p>
            <a:pPr marL="171450" indent="-171450">
              <a:buFontTx/>
              <a:buChar char="-"/>
            </a:pPr>
            <a:r>
              <a:rPr lang="en-US" b="1" baseline="0" dirty="0" smtClean="0">
                <a:sym typeface="Wingdings"/>
              </a:rPr>
              <a:t>complex words tend to be longer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>
                <a:sym typeface="Wingdings"/>
              </a:rPr>
              <a:t>Of course an additional correlate of word length is frequency, and so we also examined the relationship between complexity and length </a:t>
            </a:r>
            <a:r>
              <a:rPr lang="en-US" baseline="0" dirty="0" err="1" smtClean="0">
                <a:sym typeface="Wingdings"/>
              </a:rPr>
              <a:t>partialing</a:t>
            </a:r>
            <a:r>
              <a:rPr lang="en-US" baseline="0" dirty="0" smtClean="0">
                <a:sym typeface="Wingdings"/>
              </a:rPr>
              <a:t> out the effect of LOG FREQUENCY</a:t>
            </a:r>
          </a:p>
          <a:p>
            <a:pPr marL="171450" indent="-171450">
              <a:buFontTx/>
              <a:buChar char="-"/>
            </a:pPr>
            <a:r>
              <a:rPr lang="en-US" b="1" baseline="0" dirty="0" smtClean="0">
                <a:sym typeface="Wingdings"/>
              </a:rPr>
              <a:t>this relationship is even stronger </a:t>
            </a:r>
            <a:r>
              <a:rPr lang="en-US" baseline="0" dirty="0" smtClean="0">
                <a:sym typeface="Wingdings"/>
              </a:rPr>
              <a:t>when you measure length in terms of phonemes and </a:t>
            </a:r>
            <a:r>
              <a:rPr lang="en-US" baseline="0" dirty="0" err="1" smtClean="0">
                <a:sym typeface="Wingdings"/>
              </a:rPr>
              <a:t>syllabes</a:t>
            </a:r>
            <a:r>
              <a:rPr lang="en-US" baseline="0" dirty="0" smtClean="0">
                <a:sym typeface="Wingdings"/>
              </a:rPr>
              <a:t>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>
                <a:sym typeface="Wingdings"/>
              </a:rPr>
              <a:t>And, critically, this relationship holds, even </a:t>
            </a:r>
            <a:r>
              <a:rPr lang="en-US" baseline="0" dirty="0" err="1" smtClean="0">
                <a:sym typeface="Wingdings"/>
              </a:rPr>
              <a:t>controling</a:t>
            </a:r>
            <a:r>
              <a:rPr lang="en-US" baseline="0" dirty="0" smtClean="0">
                <a:sym typeface="Wingdings"/>
              </a:rPr>
              <a:t> for other semantic variables like concreteness, </a:t>
            </a:r>
            <a:r>
              <a:rPr lang="en-US" baseline="0" dirty="0" err="1" smtClean="0">
                <a:sym typeface="Wingdings"/>
              </a:rPr>
              <a:t>familiartiy</a:t>
            </a:r>
            <a:r>
              <a:rPr lang="en-US" baseline="0" dirty="0" smtClean="0">
                <a:sym typeface="Wingdings"/>
              </a:rPr>
              <a:t> and </a:t>
            </a:r>
            <a:r>
              <a:rPr lang="en-US" baseline="0" dirty="0" err="1" smtClean="0">
                <a:sym typeface="Wingdings"/>
              </a:rPr>
              <a:t>imegeability</a:t>
            </a:r>
            <a:endParaRPr lang="en-US" baseline="0" dirty="0" smtClean="0">
              <a:sym typeface="Wingdings"/>
            </a:endParaRPr>
          </a:p>
          <a:p>
            <a:pPr marL="171450" indent="-171450">
              <a:buFontTx/>
              <a:buChar char="•"/>
            </a:pPr>
            <a:endParaRPr lang="en-US" baseline="0" dirty="0" smtClean="0">
              <a:sym typeface="Wingdings"/>
            </a:endParaRPr>
          </a:p>
          <a:p>
            <a:pPr marL="171450" indent="-171450">
              <a:buFontTx/>
              <a:buChar char="•"/>
            </a:pPr>
            <a:endParaRPr lang="en-US" baseline="0" dirty="0" smtClean="0">
              <a:sym typeface="Wingdings"/>
            </a:endParaRPr>
          </a:p>
          <a:p>
            <a:pPr marL="171450" indent="-171450">
              <a:buFontTx/>
              <a:buChar char="•"/>
            </a:pPr>
            <a:r>
              <a:rPr lang="en-US" baseline="0" dirty="0" smtClean="0">
                <a:sym typeface="Wingdings"/>
              </a:rPr>
              <a:t>LOG frequency</a:t>
            </a:r>
          </a:p>
          <a:p>
            <a:pPr marL="171450" indent="-171450">
              <a:buFontTx/>
              <a:buChar char="•"/>
            </a:pPr>
            <a:endParaRPr lang="en-US" baseline="0" dirty="0" smtClean="0">
              <a:sym typeface="Wingdings"/>
            </a:endParaRPr>
          </a:p>
          <a:p>
            <a:pPr marL="171450" indent="-171450">
              <a:buFontTx/>
              <a:buChar char="•"/>
            </a:pPr>
            <a:r>
              <a:rPr lang="en-US" baseline="0" dirty="0" smtClean="0">
                <a:sym typeface="Wingdings"/>
              </a:rPr>
              <a:t>phonemes characters = .87</a:t>
            </a:r>
          </a:p>
          <a:p>
            <a:pPr marL="171450" indent="-171450">
              <a:buFontTx/>
              <a:buChar char="•"/>
            </a:pPr>
            <a:r>
              <a:rPr lang="en-US" baseline="0" dirty="0" smtClean="0">
                <a:sym typeface="Wingdings"/>
              </a:rPr>
              <a:t>syllables characters = .93</a:t>
            </a:r>
          </a:p>
          <a:p>
            <a:pPr marL="171450" indent="-171450">
              <a:buFontTx/>
              <a:buChar char="•"/>
            </a:pPr>
            <a:endParaRPr lang="en-US" baseline="0" dirty="0" smtClean="0">
              <a:sym typeface="Wingdings"/>
            </a:endParaRPr>
          </a:p>
          <a:p>
            <a:pPr marL="171450" indent="-171450">
              <a:buFontTx/>
              <a:buChar char="•"/>
            </a:pPr>
            <a:r>
              <a:rPr lang="en-US" baseline="0" dirty="0" smtClean="0">
                <a:sym typeface="Wingdings"/>
              </a:rPr>
              <a:t>HOLDS CONTROLING FOR THINGS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complexity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complexity</a:t>
            </a:r>
            <a:endParaRPr lang="en-U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concreteness –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experience with senses</a:t>
            </a:r>
            <a:endParaRPr lang="en-U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imagebaiilty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evoke a sensory experience,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conjure a mental image t </a:t>
            </a:r>
            <a:endParaRPr lang="en-U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883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* process of checking</a:t>
            </a:r>
          </a:p>
          <a:p>
            <a:endParaRPr lang="en-US" dirty="0" smtClean="0"/>
          </a:p>
          <a:p>
            <a:r>
              <a:rPr lang="en-US" dirty="0" smtClean="0"/>
              <a:t>translation for you. By detecting patterns in documents that have already been translated by human translators, Google Translate can make intelligent guesses as to what an appropriate translation should be. </a:t>
            </a:r>
          </a:p>
          <a:p>
            <a:r>
              <a:rPr lang="en-US" dirty="0" smtClean="0"/>
              <a:t> This process of seeking patterns in large amounts of text is called "statistical machine translation".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665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Alright, so I’m going to plot here the correlation between complexity</a:t>
            </a:r>
            <a:r>
              <a:rPr lang="en-US" baseline="0" dirty="0" smtClean="0"/>
              <a:t> norm and word length for each of the 80 languages we examined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I’m only going to show here the results only the open class items, which I think is a more conservative test of our hypothesis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y axis is the </a:t>
            </a:r>
            <a:r>
              <a:rPr lang="en-US" baseline="0" dirty="0" err="1" smtClean="0"/>
              <a:t>magniutd</a:t>
            </a:r>
            <a:r>
              <a:rPr lang="en-US" baseline="0" dirty="0" smtClean="0"/>
              <a:t> of the </a:t>
            </a:r>
            <a:r>
              <a:rPr lang="en-US" baseline="0" dirty="0" err="1" smtClean="0"/>
              <a:t>peason’s</a:t>
            </a:r>
            <a:r>
              <a:rPr lang="en-US" baseline="0" dirty="0" smtClean="0"/>
              <a:t> r, and each bar correspond to a language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here are the </a:t>
            </a:r>
            <a:r>
              <a:rPr lang="en-US" baseline="0" dirty="0" err="1" smtClean="0"/>
              <a:t>correlatinons</a:t>
            </a:r>
            <a:r>
              <a:rPr lang="en-US" baseline="0" dirty="0" smtClean="0"/>
              <a:t> between word length and </a:t>
            </a:r>
            <a:r>
              <a:rPr lang="en-US" baseline="0" dirty="0" err="1" smtClean="0"/>
              <a:t>cmplexity</a:t>
            </a:r>
            <a:r>
              <a:rPr lang="en-US" baseline="0" dirty="0" smtClean="0"/>
              <a:t> first, for the 12 hand checked languages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And, here they are for the full set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thing to notice here, is that they are all positive with a mean of  .3 (.22 </a:t>
            </a:r>
            <a:r>
              <a:rPr lang="en-US" baseline="0" dirty="0" err="1" smtClean="0"/>
              <a:t>controling</a:t>
            </a:r>
            <a:r>
              <a:rPr lang="en-US" baseline="0" dirty="0" smtClean="0"/>
              <a:t> for frequency)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="1" baseline="0" dirty="0" smtClean="0"/>
              <a:t>A secondary prediction is that words across languages should be </a:t>
            </a:r>
            <a:r>
              <a:rPr lang="en-US" b="1" baseline="0" dirty="0" err="1" smtClean="0"/>
              <a:t>corelatied</a:t>
            </a:r>
            <a:r>
              <a:rPr lang="en-US" b="1" baseline="0" dirty="0" smtClean="0"/>
              <a:t> with </a:t>
            </a:r>
            <a:r>
              <a:rPr lang="en-US" b="1" baseline="0" dirty="0" err="1" smtClean="0"/>
              <a:t>eachother</a:t>
            </a:r>
            <a:r>
              <a:rPr lang="en-US" b="1" baseline="0" dirty="0" smtClean="0"/>
              <a:t>, and we find this is true with a correlation of about .3 (?)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correlation of lengths</a:t>
            </a:r>
            <a:r>
              <a:rPr lang="en-US" baseline="0" dirty="0" smtClean="0"/>
              <a:t> = about .3 (.22 </a:t>
            </a:r>
            <a:r>
              <a:rPr lang="en-US" baseline="0" dirty="0" err="1" smtClean="0"/>
              <a:t>controling</a:t>
            </a:r>
            <a:r>
              <a:rPr lang="en-US" baseline="0" dirty="0" smtClean="0"/>
              <a:t> for frequency)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0210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6444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Bias is reliably,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controling</a:t>
            </a:r>
            <a:r>
              <a:rPr lang="en-US" baseline="0" dirty="0" smtClean="0"/>
              <a:t> for language family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757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eaLnBrk="1" fontAlgn="auto" latinLnBrk="0" hangingPunct="1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foundational assumption of linguistics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(going back to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saussure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)…is that the linguistic sign is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arbirary</a:t>
            </a:r>
            <a:endParaRPr lang="en-US" sz="1200" dirty="0" smtClean="0">
              <a:effectLst/>
            </a:endParaRPr>
          </a:p>
          <a:p>
            <a:pPr rtl="0" eaLnBrk="1" fontAlgn="auto" latinLnBrk="0" hangingPunct="1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That is, that there is no motivated relationship between linguistic form and meaning</a:t>
            </a:r>
            <a:endParaRPr lang="en-US" dirty="0" smtClean="0">
              <a:effectLst/>
            </a:endParaRPr>
          </a:p>
          <a:p>
            <a:pPr rtl="0" eaLnBrk="1" fontAlgn="auto" latinLnBrk="0" hangingPunct="1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obvious when you observe nearly an word in any language</a:t>
            </a:r>
            <a:endParaRPr lang="en-US" dirty="0" smtClean="0">
              <a:effectLst/>
            </a:endParaRPr>
          </a:p>
          <a:p>
            <a:pPr rtl="0" eaLnBrk="1" fontAlgn="auto" latinLnBrk="0" hangingPunct="1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 in the case of the word “horse” there is nothing “horse like” about the word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hor</a:t>
            </a:r>
            <a:endParaRPr lang="en-US" dirty="0" smtClean="0">
              <a:effectLst/>
            </a:endParaRPr>
          </a:p>
          <a:p>
            <a:pPr rtl="0" eaLnBrk="1" fontAlgn="auto" latinLnBrk="0" hangingPunct="1"/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 evidence for the arbitrariness of the linguist sign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comes from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observerie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large variability in forms for the meaning “horse” across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langauges</a:t>
            </a:r>
            <a:endParaRPr lang="en-US" dirty="0" smtClean="0">
              <a:effectLst/>
            </a:endParaRPr>
          </a:p>
          <a:p>
            <a:pPr rtl="0" eaLnBrk="1" fontAlgn="auto" latinLnBrk="0" hangingPunct="1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However  -- while there is certainly some degree of arbitrariness in language --  there is a growing body of evidence that there are limits to this arbitrariness </a:t>
            </a:r>
            <a:endParaRPr lang="en-US" dirty="0" smtClean="0">
              <a:effectLst/>
            </a:endParaRPr>
          </a:p>
          <a:p>
            <a:pPr rtl="0" eaLnBrk="1" fontAlgn="auto" latinLnBrk="0" hangingPunct="1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There’s evidence that certain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phonomees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biased to map to certain features</a:t>
            </a:r>
            <a:endParaRPr lang="en-US" dirty="0" smtClean="0">
              <a:effectLst/>
            </a:endParaRPr>
          </a:p>
          <a:p>
            <a:pPr rtl="0" eaLnBrk="1" fontAlgn="auto" latinLnBrk="0" hangingPunct="1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And even, that there’s phonological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similiairty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 words of the same grammatical class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within a language</a:t>
            </a:r>
            <a:endParaRPr lang="en-US" dirty="0" smtClean="0">
              <a:effectLst/>
            </a:endParaRPr>
          </a:p>
          <a:p>
            <a:pPr rtl="0" eaLnBrk="1" fontAlgn="auto" latinLnBrk="0" hangingPunct="1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TODAY, I’m going to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desribe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previously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undesribed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constraint on arbitrariness in language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495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* process of checking</a:t>
            </a:r>
          </a:p>
          <a:p>
            <a:endParaRPr lang="en-US" dirty="0" smtClean="0"/>
          </a:p>
          <a:p>
            <a:r>
              <a:rPr lang="en-US" dirty="0" smtClean="0"/>
              <a:t>translation for you. By detecting patterns in documents that have already been translated by human translators, Google Translate can make intelligent guesses as to what an appropriate translation should be. </a:t>
            </a:r>
          </a:p>
          <a:p>
            <a:r>
              <a:rPr lang="en-US" dirty="0" smtClean="0"/>
              <a:t> This process of seeking patterns in large amounts of text is called "statistical machine translation".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6661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Less</a:t>
            </a:r>
            <a:r>
              <a:rPr lang="en-US" baseline="0" dirty="0" smtClean="0"/>
              <a:t> variable (few people, or less variable people; more </a:t>
            </a:r>
            <a:r>
              <a:rPr lang="en-US" baseline="0" dirty="0" err="1" smtClean="0"/>
              <a:t>homoegeneous</a:t>
            </a:r>
            <a:r>
              <a:rPr lang="en-US" baseline="0" dirty="0" smtClean="0"/>
              <a:t> social network)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	rate of drift (~size of community, faster in small)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755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5 datasets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Less</a:t>
            </a:r>
            <a:r>
              <a:rPr lang="en-US" baseline="0" dirty="0" smtClean="0"/>
              <a:t> variable (few people, or less variable people; more </a:t>
            </a:r>
            <a:r>
              <a:rPr lang="en-US" baseline="0" dirty="0" err="1" smtClean="0"/>
              <a:t>homoegeneous</a:t>
            </a:r>
            <a:r>
              <a:rPr lang="en-US" baseline="0" dirty="0" smtClean="0"/>
              <a:t> social network)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	rate of drift (~size of community, faster in small)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2422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5 datasets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Less</a:t>
            </a:r>
            <a:r>
              <a:rPr lang="en-US" baseline="0" dirty="0" smtClean="0"/>
              <a:t> variable (few people, or less variable people; more </a:t>
            </a:r>
            <a:r>
              <a:rPr lang="en-US" baseline="0" dirty="0" err="1" smtClean="0"/>
              <a:t>homoegeneous</a:t>
            </a:r>
            <a:r>
              <a:rPr lang="en-US" baseline="0" dirty="0" smtClean="0"/>
              <a:t> social network)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Avenir Book" charset="0"/>
                <a:ea typeface="Avenir Book" charset="0"/>
                <a:cs typeface="Avenir Book" charset="0"/>
              </a:rPr>
              <a:t>	rate of drift (~size of community, faster in small)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Lupyan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Dale (2010).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dataset contains grammatical information from WALS (Dryer &amp;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Haspelmath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2013), and demographic and geographic information from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Ethnologue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the Global Mapping Institute (Gordon, 2005). The demo- graphic and geographic variables included total population of speakers, number of neighboring languages, area of region in which the language is spoken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2), mean and standard deviation temperature (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celsius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and mean and standard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ation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precipitation (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We used these data to create a met-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morphosyntactic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complexity calculated from 27 of the 28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morphosyntactic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variables analyzed in the original paper.1 For each variable, we coded the strategy as simple if it relied on a lexical strategy or few grammatical distinctions (e.g., 0- 3 noun cases), and complex if it relied on a morphological strategy or many grammatical distinctions (e.g., more than 3 noun cases). We summed the number of complex strategies to derive a measure of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morphosyntactic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complexity for each language, including only languages with data for all 27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vari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ables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[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1991 languages] </a:t>
            </a:r>
            <a:endParaRPr lang="en-US" dirty="0" smtClean="0"/>
          </a:p>
          <a:p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Bentz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 al. (2015).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Two variables were used from this dataset: ratio of L2 to L1 speakers and number of word forms. Estimates of number of word forms were taken from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transla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tions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Universal Declaration of Human Rights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word forms was calculated as the number of unique words divided by the number of total words (type-token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 Higher type-token ratio indicates more word types in that language. Speaker population data were taken from 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riety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sources, where L2 speakers were restricted to adult non-native speakers only. [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81] </a:t>
            </a:r>
            <a:endParaRPr lang="en-US" dirty="0" smtClean="0"/>
          </a:p>
          <a:p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Moran, </a:t>
            </a:r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McCloy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Wright (2012).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Estimates of number of consonants and vowels in each language were used from this dataset. [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969] </a:t>
            </a:r>
            <a:endParaRPr lang="en-US" dirty="0" smtClean="0"/>
          </a:p>
          <a:p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Lewis and Frank (2014).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work finds that languages tend to map more complex meanings (measured via semantic norms) to longer words. The bias is estimated as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relation (Pearson’s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between word length and complexity ratings for a set of 499 words translated via Google Trans- late. We used estimates of the correlation that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partialed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out the effect of spoken frequency. [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79] </a:t>
            </a:r>
            <a:endParaRPr lang="en-US" dirty="0" smtClean="0"/>
          </a:p>
          <a:p>
            <a:r>
              <a:rPr lang="en-US" sz="1200" i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Wichmann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Rama, and Holman (2014).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database con-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tains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translations for 40-lexical items across many languages. Word length was calculated as the mean number of characters in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ASJPcode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transcription system across words in each language. [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4421] </a:t>
            </a:r>
            <a:endParaRPr 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Aggregating across datasets, we analyzed 8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environmen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variables in total: L2-L1 population ratio, total population size, number of neighbors, area of spoken region, mean and standard deviation temperature, and mean and standard de- </a:t>
            </a: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234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the main analysis, we fit mixed effect models predicting each language variable with each environmental variable us-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ing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areal controls. The results are presented in Figure 2. For each language variable, there was at least one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environmen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variable that reliably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covaried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though some previously- reported effects were not significant in this analysis. We re- turn to this in the discussion. Data can be explored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interac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tively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here: https://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mlewis.shinyapps.io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lhnn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1148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mlewis.shinyapps.io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lhnn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67708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Technique for dimensionality reduction</a:t>
            </a:r>
          </a:p>
          <a:p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found the principal components associated with the variance for the en-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vironmental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variables and the linguistic variables, and then fit the same model as in the primary analysis using the rotated values. Complexity bias was excluded because it was only available for a small subset of languages. All variables were scaled.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5011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First two principle 70 </a:t>
            </a:r>
            <a:r>
              <a:rPr lang="en-US" dirty="0" smtClean="0"/>
              <a:t>% of the </a:t>
            </a:r>
            <a:r>
              <a:rPr lang="en-US" dirty="0" err="1" smtClean="0"/>
              <a:t>varaince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2509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features—</a:t>
            </a:r>
            <a:r>
              <a:rPr lang="en-US" dirty="0" err="1" smtClean="0"/>
              <a:t>morphosyntactic</a:t>
            </a:r>
            <a:r>
              <a:rPr lang="en-US" dirty="0" smtClean="0"/>
              <a:t> complexity, linguistic diversity, word length, and consonant inventory—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0110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="1" baseline="0" dirty="0" smtClean="0"/>
              <a:t>Expected if due to, </a:t>
            </a:r>
            <a:r>
              <a:rPr lang="en-US" baseline="0" dirty="0" smtClean="0"/>
              <a:t>if this bias is due to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So, in study 3, we generated novel meaning, by having subject norm the complexity of novel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34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-In the talk today, </a:t>
            </a:r>
            <a:r>
              <a:rPr lang="en-US" u="none" baseline="0" dirty="0" smtClean="0"/>
              <a:t>I’ll explore a previously described constraint on </a:t>
            </a:r>
            <a:r>
              <a:rPr lang="en-US" u="none" baseline="0" dirty="0" err="1" smtClean="0"/>
              <a:t>arbitrarinessse</a:t>
            </a:r>
            <a:r>
              <a:rPr lang="en-US" u="none" baseline="0" dirty="0" smtClean="0"/>
              <a:t> in language: </a:t>
            </a:r>
            <a:r>
              <a:rPr lang="en-US" baseline="0" dirty="0" smtClean="0"/>
              <a:t>A complexity bias</a:t>
            </a:r>
          </a:p>
          <a:p>
            <a:r>
              <a:rPr lang="en-US" baseline="0" dirty="0" smtClean="0"/>
              <a:t>-so, for example, imagine you saw these two objects here</a:t>
            </a:r>
          </a:p>
          <a:p>
            <a:r>
              <a:rPr lang="en-US" baseline="0" dirty="0" smtClean="0"/>
              <a:t>- the hypothesis is that this relatively long word should be associated with a relatively more </a:t>
            </a:r>
            <a:r>
              <a:rPr lang="en-US" baseline="0" dirty="0" err="1" smtClean="0"/>
              <a:t>complexit</a:t>
            </a:r>
            <a:r>
              <a:rPr lang="en-US" baseline="0" dirty="0" smtClean="0"/>
              <a:t> referent</a:t>
            </a:r>
          </a:p>
          <a:p>
            <a:r>
              <a:rPr lang="en-US" baseline="0" dirty="0" smtClean="0"/>
              <a:t>--------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Today, I’ll present evidence exploring this </a:t>
            </a:r>
            <a:r>
              <a:rPr lang="en-US" b="1" baseline="0" dirty="0" err="1" smtClean="0"/>
              <a:t>regulairity</a:t>
            </a:r>
            <a:r>
              <a:rPr lang="en-US" b="1" baseline="0" dirty="0" smtClean="0"/>
              <a:t>, and  explore a possible communicative explanation.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98BA1C-BBF1-AB4D-879F-9E1983A6DFA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19645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ideas:- measure length-&gt;complexity inference by asking about complexity of known words- have </a:t>
            </a:r>
            <a:r>
              <a:rPr lang="en-US" dirty="0" err="1" smtClean="0"/>
              <a:t>pariticpants</a:t>
            </a:r>
            <a:r>
              <a:rPr lang="en-US" dirty="0" smtClean="0"/>
              <a:t> rate meaning of </a:t>
            </a:r>
            <a:r>
              <a:rPr lang="en-US" dirty="0" err="1" smtClean="0"/>
              <a:t>mahowald</a:t>
            </a:r>
            <a:r>
              <a:rPr lang="en-US" dirty="0" smtClean="0"/>
              <a:t> pairs- audio version where vary sound of word- hold complexity constant, by using different birds, learn different words- vary complexity of context -&gt; does that affect length? (</a:t>
            </a:r>
            <a:r>
              <a:rPr lang="en-US" dirty="0" err="1" smtClean="0"/>
              <a:t>emmanuel</a:t>
            </a:r>
            <a:r>
              <a:rPr lang="en-US" dirty="0" smtClean="0"/>
              <a:t>, </a:t>
            </a:r>
            <a:r>
              <a:rPr lang="en-US" dirty="0" err="1" smtClean="0"/>
              <a:t>preposositions</a:t>
            </a:r>
            <a:r>
              <a:rPr lang="en-US" dirty="0" smtClean="0"/>
              <a:t>)- look at reaction time in learning task -&gt; do participants study longer when mismatch? </a:t>
            </a:r>
            <a:r>
              <a:rPr lang="en-US" smtClean="0"/>
              <a:t>I could maybe do this analysis.- maybe look at change relative to previous generation?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985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Taken together the current set of studies point to a productive complexity bias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individual speakers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And, we also have evidence – across a range of languages – that this bias is instantiated in the structure of the lexicon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But, as it stands, we don’t have any evidence that speaks to a possible relationship between these two data points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hypothesis that we’re currently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pursiueing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that there’s a causal relationship between these two phenomenon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particular</a:t>
            </a:r>
          </a:p>
          <a:p>
            <a:pPr marL="0" indent="0">
              <a:buNone/>
            </a:pPr>
            <a:endParaRPr lang="en-US" u="sng" dirty="0" smtClean="0"/>
          </a:p>
          <a:p>
            <a:pPr marL="0" indent="0">
              <a:buNone/>
            </a:pPr>
            <a:endParaRPr lang="en-US" u="sng" dirty="0" smtClean="0"/>
          </a:p>
          <a:p>
            <a:pPr marL="0" indent="0">
              <a:buNone/>
            </a:pPr>
            <a:r>
              <a:rPr lang="en-US" u="sng" dirty="0" smtClean="0"/>
              <a:t>Cognitive Hypothesis</a:t>
            </a:r>
            <a:r>
              <a:rPr lang="en-US" dirty="0" smtClean="0"/>
              <a:t>: pressure in individual speakers to map longer words onto more complex meanings </a:t>
            </a:r>
          </a:p>
          <a:p>
            <a:pPr lvl="1"/>
            <a:r>
              <a:rPr lang="en-US" dirty="0" smtClean="0"/>
              <a:t>communicative bias?</a:t>
            </a:r>
          </a:p>
          <a:p>
            <a:pPr lvl="1"/>
            <a:r>
              <a:rPr lang="en-US" dirty="0" smtClean="0"/>
              <a:t>iconicity bias?</a:t>
            </a:r>
          </a:p>
          <a:p>
            <a:pPr lvl="1"/>
            <a:r>
              <a:rPr lang="en-US" dirty="0" smtClean="0"/>
              <a:t>other?</a:t>
            </a:r>
          </a:p>
          <a:p>
            <a:endParaRPr lang="en-US" dirty="0" smtClean="0"/>
          </a:p>
          <a:p>
            <a:r>
              <a:rPr lang="en-US" dirty="0" smtClean="0"/>
              <a:t>** bias to remember the labels this way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19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This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phenonmenon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however, is difficult to test,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part because it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RELIESon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phenomenon that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occor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over multiple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timescleas</a:t>
            </a: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idea that in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momement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language the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psychologial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complexity bias leads to small errors in memory for words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Then, over the course of </a:t>
            </a:r>
            <a:r>
              <a:rPr lang="en-US" sz="1200" b="1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langauge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evolution,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small errors become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magnificed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eventually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instaniated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struccture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the lexicon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this happens over the course of moments in a conversation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proposed mechanism for this IS that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psychological bias causes small changes in memory for complex phonological 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over time these memory biases get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magnified an instantiated in the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leixcon</a:t>
            </a:r>
            <a:endParaRPr lang="en-US" u="sng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4810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baseline="0" dirty="0" smtClean="0"/>
              <a:t>As a first step in testing this proposal, we ran an lexical learning task where we could examine </a:t>
            </a:r>
            <a:r>
              <a:rPr lang="en-US" baseline="0" dirty="0" err="1" smtClean="0"/>
              <a:t>memor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erros</a:t>
            </a:r>
            <a:endParaRPr lang="en-US" baseline="0" dirty="0" smtClean="0"/>
          </a:p>
          <a:p>
            <a:pPr marL="0" indent="0">
              <a:buFontTx/>
              <a:buNone/>
            </a:pPr>
            <a:r>
              <a:rPr lang="en-US" baseline="0" dirty="0" smtClean="0"/>
              <a:t>----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CRITICALLY,  their viewing of these objects during the training phase was self-paced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which allowed us to measure….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26366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And the lexicon that</a:t>
            </a:r>
            <a:r>
              <a:rPr lang="en-US" baseline="0" dirty="0" smtClean="0"/>
              <a:t> the learned…</a:t>
            </a:r>
          </a:p>
          <a:p>
            <a:r>
              <a:rPr lang="en-US" baseline="0" dirty="0" smtClean="0"/>
              <a:t>Where, critically, the mapping between word </a:t>
            </a:r>
            <a:r>
              <a:rPr lang="en-US" baseline="0" dirty="0" err="1" smtClean="0"/>
              <a:t>lenghts</a:t>
            </a:r>
            <a:r>
              <a:rPr lang="en-US" baseline="0" dirty="0" smtClean="0"/>
              <a:t> and objects was </a:t>
            </a:r>
            <a:r>
              <a:rPr lang="en-US" baseline="0" dirty="0" err="1" smtClean="0"/>
              <a:t>randome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We had two general predictions – we expected word forms </a:t>
            </a:r>
            <a:r>
              <a:rPr lang="en-US" baseline="0" dirty="0" err="1" smtClean="0"/>
              <a:t>themsleves</a:t>
            </a:r>
            <a:r>
              <a:rPr lang="en-US" baseline="0" dirty="0" smtClean="0"/>
              <a:t> to change from input forms to the forms participants recalled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perhaps shorter and easier to </a:t>
            </a:r>
            <a:r>
              <a:rPr lang="en-US" baseline="0" dirty="0" err="1" smtClean="0"/>
              <a:t>remebr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3532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Avenir Book"/>
                <a:cs typeface="Avenir Book"/>
              </a:rPr>
              <a:t>And, what we found was that participants</a:t>
            </a:r>
            <a:r>
              <a:rPr lang="en-US" sz="1200" baseline="0" dirty="0" smtClean="0">
                <a:latin typeface="Avenir Book"/>
                <a:cs typeface="Avenir Book"/>
              </a:rPr>
              <a:t> tended to </a:t>
            </a:r>
            <a:r>
              <a:rPr lang="en-US" sz="1200" baseline="0" dirty="0" err="1" smtClean="0">
                <a:latin typeface="Avenir Book"/>
                <a:cs typeface="Avenir Book"/>
              </a:rPr>
              <a:t>shortner</a:t>
            </a:r>
            <a:r>
              <a:rPr lang="en-US" sz="1200" baseline="0" dirty="0" smtClean="0">
                <a:latin typeface="Avenir Book"/>
                <a:cs typeface="Avenir Book"/>
              </a:rPr>
              <a:t> words for simple objects</a:t>
            </a:r>
            <a:endParaRPr lang="en-US" sz="1200" dirty="0" smtClean="0">
              <a:latin typeface="Avenir Book"/>
              <a:cs typeface="Avenir Book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Avenir Book"/>
                <a:cs typeface="Avenir Book"/>
              </a:rPr>
              <a:t>That is, Replicate complexity bias in learning paradigm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15108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 But what</a:t>
            </a:r>
            <a:r>
              <a:rPr lang="en-US" baseline="0" dirty="0" smtClean="0"/>
              <a:t> we’re really </a:t>
            </a:r>
            <a:r>
              <a:rPr lang="en-US" baseline="0" dirty="0" err="1" smtClean="0"/>
              <a:t>intereested</a:t>
            </a:r>
            <a:r>
              <a:rPr lang="en-US" baseline="0" dirty="0" smtClean="0"/>
              <a:t> in is how this memory bias influences the language over time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To address this question, we made use of the iterated learning paradigm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 idea of this paradigm is that the learning output of one learner become the learning input for the next learner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Which provides a method for simulating the dynamics of language change in the lab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6154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90982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- We next looked</a:t>
            </a:r>
            <a:r>
              <a:rPr lang="en-US" b="1" baseline="0" dirty="0" smtClean="0"/>
              <a:t> at the mappings </a:t>
            </a:r>
            <a:r>
              <a:rPr lang="en-US" baseline="0" dirty="0" smtClean="0"/>
              <a:t>between words and meanings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here are the data from the first generation that I showered you earlier  -- labels for more complex objects are shortened less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 what we find is that the effect persists across generations, but doesn’t seem to strength as we might have expected</a:t>
            </a:r>
            <a:endParaRPr lang="en-US" dirty="0" smtClean="0"/>
          </a:p>
          <a:p>
            <a:r>
              <a:rPr lang="en-US" dirty="0" smtClean="0"/>
              <a:t>(despite</a:t>
            </a:r>
            <a:r>
              <a:rPr lang="en-US" baseline="0" dirty="0" smtClean="0"/>
              <a:t> changes)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38559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Why it doesn’t seem</a:t>
            </a:r>
            <a:r>
              <a:rPr lang="en-US" baseline="0" dirty="0" smtClean="0"/>
              <a:t> to strength is somewhat puzzling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one possible explanation is that the pressure to simplify the words </a:t>
            </a:r>
            <a:r>
              <a:rPr lang="en-US" baseline="0" dirty="0" err="1" smtClean="0"/>
              <a:t>supproessed</a:t>
            </a:r>
            <a:r>
              <a:rPr lang="en-US" baseline="0" dirty="0" smtClean="0"/>
              <a:t> the effect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this might differ from actual language use because our task wasn’t communicative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that is, because </a:t>
            </a:r>
            <a:r>
              <a:rPr lang="en-US" baseline="0" dirty="0" err="1" smtClean="0"/>
              <a:t>tehre</a:t>
            </a:r>
            <a:r>
              <a:rPr lang="en-US" baseline="0" dirty="0" smtClean="0"/>
              <a:t> was no </a:t>
            </a:r>
            <a:r>
              <a:rPr lang="en-US" baseline="0" dirty="0" err="1" smtClean="0"/>
              <a:t>communciative</a:t>
            </a:r>
            <a:r>
              <a:rPr lang="en-US" baseline="0" dirty="0" smtClean="0"/>
              <a:t> pressure with there was a pressure to change all these words into short, non-unique forms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 so, a communication version of this task might facilitate the effect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Chains that show a greater change over time also show a greater </a:t>
            </a:r>
            <a:r>
              <a:rPr lang="en-US" baseline="0" dirty="0" err="1" smtClean="0"/>
              <a:t>incrrease</a:t>
            </a:r>
            <a:r>
              <a:rPr lang="en-US" baseline="0" dirty="0" smtClean="0"/>
              <a:t> in the complexity bias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 second possibility is that this effect is deeply related to memory limitations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That is the degree to which we see this effect emerge should be related to how much change there is in the system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*** </a:t>
            </a:r>
            <a:r>
              <a:rPr lang="en-US" dirty="0" smtClean="0"/>
              <a:t>Currently running version with communicator</a:t>
            </a:r>
          </a:p>
          <a:p>
            <a:pPr marL="171450" indent="-171450">
              <a:buFontTx/>
              <a:buChar char="-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1559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While this hypothesis as not been directly explored at the level of the lexicon…. AT THE MOMENT OF LANGUAGE USE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On such theory is Horn’s theory of communication, in what have been called “Horn </a:t>
            </a:r>
            <a:r>
              <a:rPr lang="en-US" baseline="0" dirty="0" err="1" smtClean="0"/>
              <a:t>implicatures</a:t>
            </a:r>
            <a:r>
              <a:rPr lang="en-US" baseline="0" dirty="0" smtClean="0"/>
              <a:t>”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So, consider the sentences….both of these have the same </a:t>
            </a:r>
            <a:r>
              <a:rPr lang="en-US" baseline="0" dirty="0" err="1" smtClean="0"/>
              <a:t>denotational</a:t>
            </a:r>
            <a:r>
              <a:rPr lang="en-US" baseline="0" dirty="0" smtClean="0"/>
              <a:t> value (they refer to the </a:t>
            </a:r>
            <a:r>
              <a:rPr lang="en-US" baseline="0" dirty="0" err="1" smtClean="0"/>
              <a:t>sucessful</a:t>
            </a:r>
            <a:r>
              <a:rPr lang="en-US" baseline="0" dirty="0" smtClean="0"/>
              <a:t> starting of a car), but one is longer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 suggestion is that these two sentences differ in their USAGE (typical more predictable vs. </a:t>
            </a:r>
            <a:r>
              <a:rPr lang="en-US" baseline="0" dirty="0" err="1" smtClean="0"/>
              <a:t>atyipcal</a:t>
            </a:r>
            <a:r>
              <a:rPr lang="en-US" baseline="0" dirty="0" smtClean="0"/>
              <a:t>, perhaps where the battery was almost dead)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err="1" smtClean="0"/>
              <a:t>Similary</a:t>
            </a:r>
            <a:r>
              <a:rPr lang="en-US" baseline="0" dirty="0" smtClean="0"/>
              <a:t>, a UID theory of communication also predicts this tradeoff – where the proposal here is that the speakers tries to </a:t>
            </a:r>
            <a:r>
              <a:rPr lang="en-US" b="1" baseline="0" dirty="0" smtClean="0"/>
              <a:t>keep the amount of information constant across the speech stream</a:t>
            </a:r>
            <a:r>
              <a:rPr lang="en-US" baseline="0" dirty="0" smtClean="0"/>
              <a:t>, causing </a:t>
            </a:r>
            <a:r>
              <a:rPr lang="en-US" baseline="0" dirty="0" err="1" smtClean="0"/>
              <a:t>unpredicable</a:t>
            </a:r>
            <a:r>
              <a:rPr lang="en-US" baseline="0" dirty="0" smtClean="0"/>
              <a:t> meanings to be lengthened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So, here’s a plotting showing an inverse relationship between the </a:t>
            </a:r>
            <a:r>
              <a:rPr lang="en-US" baseline="0" dirty="0" err="1" smtClean="0"/>
              <a:t>predictableity</a:t>
            </a:r>
            <a:r>
              <a:rPr lang="en-US" baseline="0" dirty="0" smtClean="0"/>
              <a:t> of a syllable and it’s length in production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-- costlier less </a:t>
            </a:r>
            <a:r>
              <a:rPr lang="en-US" baseline="0" dirty="0" err="1" smtClean="0"/>
              <a:t>frequeint</a:t>
            </a: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* semantic </a:t>
            </a:r>
            <a:r>
              <a:rPr lang="en-US" baseline="0" dirty="0" err="1" smtClean="0"/>
              <a:t>markedness</a:t>
            </a: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THERES EVIDENCE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ONE EXAMPLES…..WHERE YOU CAN MAKE A a prior arguments about the relative complexity of different meanings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AND TODAY, I’m going to explore the most general prediction of this principle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Ill START by asking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negation: give some </a:t>
            </a:r>
            <a:r>
              <a:rPr lang="en-US" baseline="0" dirty="0" err="1" smtClean="0"/>
              <a:t>specfic</a:t>
            </a: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this idea of a complexity bias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in particular that meanings that are less predictable in context should be longer than more predictable meanings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a priori arguments about the relative complexities of different concepts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-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baseline="0" dirty="0" smtClean="0"/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Can be interpreted as complexity sometimes? (e.g. negation case) but also circular without external metrics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8099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First analysis of the relationship between utterance length and referent complexity at the level of words.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- in work I didn’t </a:t>
            </a:r>
            <a:r>
              <a:rPr lang="en-US" dirty="0" err="1" smtClean="0"/>
              <a:t>talke</a:t>
            </a:r>
            <a:r>
              <a:rPr lang="en-US" dirty="0" smtClean="0"/>
              <a:t> about today,</a:t>
            </a:r>
            <a:r>
              <a:rPr lang="en-US" baseline="0" dirty="0" smtClean="0"/>
              <a:t> we’ve also found this =bias in </a:t>
            </a:r>
            <a:r>
              <a:rPr lang="en-US" baseline="0" dirty="0" err="1" smtClean="0"/>
              <a:t>preschooelrs</a:t>
            </a:r>
            <a:endParaRPr lang="en-US" dirty="0" smtClean="0"/>
          </a:p>
          <a:p>
            <a:r>
              <a:rPr lang="en-US" dirty="0" smtClean="0"/>
              <a:t>BUT:</a:t>
            </a:r>
            <a:r>
              <a:rPr lang="en-US" baseline="0" dirty="0" smtClean="0"/>
              <a:t> number of hypothesis </a:t>
            </a:r>
            <a:r>
              <a:rPr lang="en-US" baseline="0" dirty="0" err="1" smtClean="0"/>
              <a:t>consitent</a:t>
            </a:r>
            <a:r>
              <a:rPr lang="en-US" baseline="0" dirty="0" smtClean="0"/>
              <a:t> with our data</a:t>
            </a:r>
          </a:p>
          <a:p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als</a:t>
            </a:r>
            <a:r>
              <a:rPr lang="en-US" baseline="0" dirty="0" smtClean="0"/>
              <a:t>o present in 3-5 </a:t>
            </a:r>
            <a:r>
              <a:rPr lang="en-US" baseline="0" dirty="0" err="1" smtClean="0"/>
              <a:t>yo</a:t>
            </a:r>
            <a:endParaRPr lang="en-US" baseline="0" dirty="0" smtClean="0"/>
          </a:p>
          <a:p>
            <a:pPr marL="171450" indent="-171450">
              <a:buFontTx/>
              <a:buChar char="-"/>
            </a:pPr>
            <a:endParaRPr lang="en-US" baseline="0" dirty="0" smtClean="0"/>
          </a:p>
          <a:p>
            <a:pPr marL="171450" indent="-171450">
              <a:buFontTx/>
              <a:buChar char="-"/>
            </a:pPr>
            <a:r>
              <a:rPr lang="en-US" b="1" baseline="0" dirty="0" smtClean="0"/>
              <a:t>.. which suggests that communicative pressures may potentially play a role in shaping the structure of the lexicon</a:t>
            </a:r>
          </a:p>
          <a:p>
            <a:pPr lvl="1"/>
            <a:r>
              <a:rPr lang="en-US" dirty="0" smtClean="0"/>
              <a:t>across different stimuli</a:t>
            </a:r>
          </a:p>
          <a:p>
            <a:pPr lvl="1"/>
            <a:r>
              <a:rPr lang="en-US" dirty="0" smtClean="0"/>
              <a:t>also, present in preschoolers</a:t>
            </a:r>
          </a:p>
          <a:p>
            <a:pPr marL="171450" indent="-171450">
              <a:buFontTx/>
              <a:buChar char="-"/>
            </a:pP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13404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ideas:- measure length-&gt;complexity inference by asking about complexity of known words- have </a:t>
            </a:r>
            <a:r>
              <a:rPr lang="en-US" dirty="0" err="1" smtClean="0"/>
              <a:t>pariticpants</a:t>
            </a:r>
            <a:r>
              <a:rPr lang="en-US" dirty="0" smtClean="0"/>
              <a:t> rate meaning of </a:t>
            </a:r>
            <a:r>
              <a:rPr lang="en-US" dirty="0" err="1" smtClean="0"/>
              <a:t>mahowald</a:t>
            </a:r>
            <a:r>
              <a:rPr lang="en-US" dirty="0" smtClean="0"/>
              <a:t> pairs- audio version where vary sound of word- hold complexity constant, by using different birds, learn different words- vary complexity of context -&gt; does that affect length? (</a:t>
            </a:r>
            <a:r>
              <a:rPr lang="en-US" dirty="0" err="1" smtClean="0"/>
              <a:t>emmanuel</a:t>
            </a:r>
            <a:r>
              <a:rPr lang="en-US" dirty="0" smtClean="0"/>
              <a:t>, </a:t>
            </a:r>
            <a:r>
              <a:rPr lang="en-US" dirty="0" err="1" smtClean="0"/>
              <a:t>preposositions</a:t>
            </a:r>
            <a:r>
              <a:rPr lang="en-US" dirty="0" smtClean="0"/>
              <a:t>)- look at reaction time in learning task -&gt; do participants study longer when mismatch? </a:t>
            </a:r>
            <a:r>
              <a:rPr lang="en-US" smtClean="0"/>
              <a:t>I could maybe do this analysis.- maybe look at change relative to previous generation?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214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-- Today</a:t>
            </a:r>
            <a:r>
              <a:rPr lang="en-US" baseline="0" dirty="0" smtClean="0"/>
              <a:t>, I will examine the complexity hypothesis by first asking whether or not there’s evidence for it in the lexicon  (in English and x –linguistically)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Then, given </a:t>
            </a:r>
            <a:r>
              <a:rPr lang="en-US" baseline="0" dirty="0" err="1" smtClean="0"/>
              <a:t>evidenec</a:t>
            </a:r>
            <a:r>
              <a:rPr lang="en-US" baseline="0" dirty="0" smtClean="0"/>
              <a:t> for this bias in the lexicon, I’ll examine whether or not it’s productive (across a range of stimuli)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Third, I’ll try to address a little more directly what exactly the nature of this complexity construct is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And, finally, I’ll consider a hypothesis about this origins of this lexical bias</a:t>
            </a:r>
          </a:p>
          <a:p>
            <a:pPr marL="0" indent="0">
              <a:buFontTx/>
              <a:buNone/>
            </a:pPr>
            <a:r>
              <a:rPr lang="en-US" baseline="0" dirty="0" smtClean="0"/>
              <a:t>---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117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a first</a:t>
            </a:r>
            <a:r>
              <a:rPr lang="en-US" baseline="0" dirty="0" smtClean="0"/>
              <a:t> step in testing the </a:t>
            </a:r>
            <a:r>
              <a:rPr lang="en-US" baseline="0" dirty="0" err="1" smtClean="0"/>
              <a:t>compexity</a:t>
            </a:r>
            <a:r>
              <a:rPr lang="en-US" baseline="0" dirty="0" smtClean="0"/>
              <a:t> bias</a:t>
            </a:r>
            <a:endParaRPr lang="en-US" dirty="0" smtClean="0"/>
          </a:p>
          <a:p>
            <a:r>
              <a:rPr lang="en-US" dirty="0" smtClean="0"/>
              <a:t>The task was very simple</a:t>
            </a:r>
            <a:r>
              <a:rPr lang="en-US" baseline="0" dirty="0" smtClean="0"/>
              <a:t> – we </a:t>
            </a:r>
            <a:r>
              <a:rPr lang="en-US" baseline="0" dirty="0" err="1" smtClean="0"/>
              <a:t>presnenct</a:t>
            </a:r>
            <a:r>
              <a:rPr lang="en-US" baseline="0" dirty="0" smtClean="0"/>
              <a:t> subjects with an object asked them to rate how complicated the object was, using a slider scale</a:t>
            </a:r>
            <a:endParaRPr lang="en-US" dirty="0" smtClean="0"/>
          </a:p>
          <a:p>
            <a:r>
              <a:rPr lang="en-US" b="1" dirty="0" smtClean="0"/>
              <a:t>--</a:t>
            </a:r>
            <a:r>
              <a:rPr lang="en-US" b="1" baseline="0" dirty="0" smtClean="0"/>
              <a:t> 60 objects</a:t>
            </a:r>
            <a:endParaRPr lang="en-US" b="1" dirty="0" smtClean="0"/>
          </a:p>
          <a:p>
            <a:r>
              <a:rPr lang="en-US" b="1" dirty="0" smtClean="0"/>
              <a:t>10 objects per subject</a:t>
            </a:r>
          </a:p>
          <a:p>
            <a:r>
              <a:rPr lang="en-US" b="1" dirty="0" smtClean="0"/>
              <a:t>** Turk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84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yielded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ordering of the objects in terms of complexity.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area all 60 objects sorted from least complex to most complex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second sample of 60 participants gave ratings that were highly correlated with those of the first sample,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realiabilit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.94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FBEF36-B0DE-524F-9775-C3B4BCB6C5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765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We next presented subjects with a simple mapping task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we presented the with a novel word, and their task was simply to guess the meaning of that word given two of our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141095-62D6-0142-BB60-44EB529BB0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616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we manipulated both…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the</a:t>
            </a:r>
            <a:r>
              <a:rPr lang="en-US" baseline="0" dirty="0" smtClean="0"/>
              <a:t> short words were 2 </a:t>
            </a:r>
            <a:r>
              <a:rPr lang="en-US" baseline="0" dirty="0" err="1" smtClean="0"/>
              <a:t>syl</a:t>
            </a:r>
            <a:r>
              <a:rPr lang="en-US" baseline="0" dirty="0" smtClean="0"/>
              <a:t>, and the long words were 4 </a:t>
            </a:r>
            <a:r>
              <a:rPr lang="en-US" baseline="0" dirty="0" err="1" smtClean="0"/>
              <a:t>syllabes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C22DD-2755-344A-BA2E-A1EBB144B79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910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675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581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92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501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555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65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68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256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578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635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31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CE957D-5883-6D49-AA8E-A2F378B40CA5}" type="datetimeFigureOut">
              <a:rPr lang="en-US" smtClean="0"/>
              <a:t>3/9/16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65043-AB95-E946-8D0F-31FDE4882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18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venir Book"/>
          <a:ea typeface="+mj-ea"/>
          <a:cs typeface="Avenir Book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Avenir Book"/>
          <a:ea typeface="+mn-ea"/>
          <a:cs typeface="Avenir Book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Avenir Book"/>
          <a:ea typeface="+mn-ea"/>
          <a:cs typeface="Avenir Book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Avenir Book"/>
          <a:ea typeface="+mn-ea"/>
          <a:cs typeface="Avenir Book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venir Book"/>
          <a:ea typeface="+mn-ea"/>
          <a:cs typeface="Avenir Book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venir Book"/>
          <a:ea typeface="+mn-ea"/>
          <a:cs typeface="Avenir Book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6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NUL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NUL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NUL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NUL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1.wdp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31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2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3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6431" y="3582450"/>
            <a:ext cx="8541662" cy="2893301"/>
          </a:xfrm>
        </p:spPr>
        <p:txBody>
          <a:bodyPr>
            <a:normAutofit fontScale="85000" lnSpcReduction="20000"/>
          </a:bodyPr>
          <a:lstStyle/>
          <a:p>
            <a:r>
              <a:rPr lang="en-US" sz="3800" i="1" dirty="0" smtClean="0">
                <a:solidFill>
                  <a:schemeClr val="tx1"/>
                </a:solidFill>
              </a:rPr>
              <a:t>Molly Lewis</a:t>
            </a:r>
          </a:p>
          <a:p>
            <a:r>
              <a:rPr lang="en-US" sz="3800" i="1" dirty="0" smtClean="0">
                <a:solidFill>
                  <a:schemeClr val="tx1"/>
                </a:solidFill>
              </a:rPr>
              <a:t>Stanford University</a:t>
            </a:r>
          </a:p>
          <a:p>
            <a:endParaRPr lang="en-US" sz="2800" i="1" dirty="0">
              <a:solidFill>
                <a:schemeClr val="tx1"/>
              </a:solidFill>
            </a:endParaRPr>
          </a:p>
          <a:p>
            <a:endParaRPr lang="en-US" sz="2800" i="1" dirty="0" smtClean="0">
              <a:solidFill>
                <a:schemeClr val="tx1"/>
              </a:solidFill>
            </a:endParaRPr>
          </a:p>
          <a:p>
            <a:endParaRPr lang="en-US" sz="2800" i="1" dirty="0" smtClean="0">
              <a:solidFill>
                <a:schemeClr val="tx1"/>
              </a:solidFill>
            </a:endParaRPr>
          </a:p>
          <a:p>
            <a:r>
              <a:rPr lang="en-US" sz="2800" dirty="0" err="1" smtClean="0">
                <a:solidFill>
                  <a:schemeClr val="tx1"/>
                </a:solidFill>
              </a:rPr>
              <a:t>EvoLang</a:t>
            </a:r>
            <a:endParaRPr lang="en-US" sz="2800" dirty="0" smtClean="0">
              <a:solidFill>
                <a:schemeClr val="tx1"/>
              </a:solidFill>
            </a:endParaRPr>
          </a:p>
          <a:p>
            <a:r>
              <a:rPr lang="en-US" sz="2800" i="1" dirty="0" smtClean="0">
                <a:solidFill>
                  <a:schemeClr val="tx1"/>
                </a:solidFill>
              </a:rPr>
              <a:t>15 December 2015</a:t>
            </a:r>
            <a:endParaRPr lang="en-US" sz="2800" i="1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74321" y="192413"/>
            <a:ext cx="8793278" cy="6465153"/>
          </a:xfrm>
          <a:prstGeom prst="rect">
            <a:avLst/>
          </a:prstGeom>
          <a:noFill/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57150" cmpd="sng">
                <a:solidFill>
                  <a:schemeClr val="tx1"/>
                </a:solidFill>
              </a:ln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51454" y="1772729"/>
            <a:ext cx="8391617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venir Book" charset="0"/>
                <a:ea typeface="Avenir Book" charset="0"/>
                <a:cs typeface="Avenir Book" charset="0"/>
              </a:rPr>
              <a:t>The role of communicative pressures in shaping the lexicon</a:t>
            </a:r>
          </a:p>
        </p:txBody>
      </p:sp>
    </p:spTree>
    <p:extLst>
      <p:ext uri="{BB962C8B-B14F-4D97-AF65-F5344CB8AC3E}">
        <p14:creationId xmlns:p14="http://schemas.microsoft.com/office/powerpoint/2010/main" val="370231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261185" y="749152"/>
            <a:ext cx="7615295" cy="2735529"/>
            <a:chOff x="1261185" y="749152"/>
            <a:chExt cx="7615295" cy="2735529"/>
          </a:xfrm>
        </p:grpSpPr>
        <p:sp>
          <p:nvSpPr>
            <p:cNvPr id="35" name="Rectangle 34"/>
            <p:cNvSpPr/>
            <p:nvPr/>
          </p:nvSpPr>
          <p:spPr>
            <a:xfrm>
              <a:off x="1261185" y="1846925"/>
              <a:ext cx="7600047" cy="536847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266868" y="2382973"/>
              <a:ext cx="7608278" cy="536847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261185" y="1310080"/>
              <a:ext cx="7608278" cy="536845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264327" y="2911233"/>
              <a:ext cx="7611257" cy="573448"/>
            </a:xfrm>
            <a:prstGeom prst="rect">
              <a:avLst/>
            </a:prstGeom>
            <a:solidFill>
              <a:srgbClr val="FFFF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268202" y="749152"/>
              <a:ext cx="7608278" cy="567695"/>
            </a:xfrm>
            <a:prstGeom prst="rect">
              <a:avLst/>
            </a:prstGeom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" name="Picture 1" descr="realobj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627" y="691282"/>
            <a:ext cx="7736541" cy="2872249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28990" y="4507011"/>
            <a:ext cx="8532242" cy="7637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dirty="0" smtClean="0"/>
              <a:t>Example 1/5 Trial</a:t>
            </a:r>
            <a:endParaRPr lang="en-US" sz="2600" b="1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 rot="16200000">
            <a:off x="-255704" y="2066253"/>
            <a:ext cx="12784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Avenir Book"/>
                <a:cs typeface="Avenir Book"/>
              </a:rPr>
              <a:t>Quintile</a:t>
            </a:r>
            <a:endParaRPr lang="en-US" sz="2400" b="1" dirty="0">
              <a:latin typeface="Avenir Book"/>
              <a:cs typeface="Avenir Boo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34841" y="751268"/>
            <a:ext cx="384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venir Book"/>
                <a:cs typeface="Avenir Book"/>
              </a:rPr>
              <a:t>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22790" y="1261762"/>
            <a:ext cx="384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venir Book"/>
                <a:cs typeface="Avenir Book"/>
              </a:rPr>
              <a:t>2</a:t>
            </a:r>
            <a:endParaRPr lang="en-US" sz="2800" b="1" dirty="0">
              <a:latin typeface="Avenir Book"/>
              <a:cs typeface="Avenir Book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34841" y="1834097"/>
            <a:ext cx="384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venir Book"/>
                <a:cs typeface="Avenir Book"/>
              </a:rPr>
              <a:t>3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34841" y="2381525"/>
            <a:ext cx="389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Avenir Book"/>
                <a:cs typeface="Avenir Book"/>
              </a:rPr>
              <a:t>4</a:t>
            </a:r>
            <a:endParaRPr lang="en-US" sz="2800" b="1" dirty="0">
              <a:latin typeface="Avenir Book"/>
              <a:cs typeface="Avenir Book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4841" y="2935826"/>
            <a:ext cx="3843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Avenir Book"/>
                <a:cs typeface="Avenir Book"/>
              </a:rPr>
              <a:t>5</a:t>
            </a:r>
          </a:p>
        </p:txBody>
      </p:sp>
      <p:pic>
        <p:nvPicPr>
          <p:cNvPr id="30" name="Picture 29" descr="obj_29_p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4824" y="5181080"/>
            <a:ext cx="1120588" cy="1120588"/>
          </a:xfrm>
          <a:prstGeom prst="rect">
            <a:avLst/>
          </a:prstGeom>
        </p:spPr>
      </p:pic>
      <p:pic>
        <p:nvPicPr>
          <p:cNvPr id="3" name="Picture 2" descr="obj_53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825" y="5076492"/>
            <a:ext cx="1284940" cy="1284940"/>
          </a:xfrm>
          <a:prstGeom prst="rect">
            <a:avLst/>
          </a:prstGeom>
        </p:spPr>
      </p:pic>
      <p:pic>
        <p:nvPicPr>
          <p:cNvPr id="40" name="Picture 39" descr="realobjs.pdf"/>
          <p:cNvPicPr>
            <a:picLocks noChangeAspect="1"/>
          </p:cNvPicPr>
          <p:nvPr/>
        </p:nvPicPr>
        <p:blipFill>
          <a:blip r:embed="rId6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086" y="685172"/>
            <a:ext cx="7736541" cy="2872249"/>
          </a:xfrm>
          <a:prstGeom prst="rect">
            <a:avLst/>
          </a:prstGeom>
        </p:spPr>
      </p:pic>
      <p:sp>
        <p:nvSpPr>
          <p:cNvPr id="32" name="Donut 31"/>
          <p:cNvSpPr/>
          <p:nvPr/>
        </p:nvSpPr>
        <p:spPr>
          <a:xfrm>
            <a:off x="1180604" y="599751"/>
            <a:ext cx="901071" cy="808795"/>
          </a:xfrm>
          <a:prstGeom prst="donut">
            <a:avLst>
              <a:gd name="adj" fmla="val 8919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Donut 32"/>
          <p:cNvSpPr/>
          <p:nvPr/>
        </p:nvSpPr>
        <p:spPr>
          <a:xfrm>
            <a:off x="1180604" y="2850870"/>
            <a:ext cx="901071" cy="808795"/>
          </a:xfrm>
          <a:prstGeom prst="donut">
            <a:avLst>
              <a:gd name="adj" fmla="val 8919"/>
            </a:avLst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47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bldLvl="4"/>
      <p:bldP spid="32" grpId="0" animBg="1"/>
      <p:bldP spid="3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1b: Results</a:t>
            </a:r>
            <a:endParaRPr lang="en-US" dirty="0"/>
          </a:p>
        </p:txBody>
      </p:sp>
      <p:pic>
        <p:nvPicPr>
          <p:cNvPr id="5" name="Picture 4" descr="complexity_big3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33" y="1417638"/>
            <a:ext cx="7620000" cy="4572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990747" y="1402697"/>
            <a:ext cx="8558416" cy="39163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913841" y="6463279"/>
            <a:ext cx="11596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venir Book"/>
                <a:cs typeface="Avenir Book"/>
              </a:rPr>
              <a:t>N = </a:t>
            </a:r>
            <a:r>
              <a:rPr lang="en-US" dirty="0" smtClean="0">
                <a:latin typeface="Avenir Book"/>
                <a:cs typeface="Avenir Book"/>
              </a:rPr>
              <a:t>1500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6" name="TextBox 5"/>
          <p:cNvSpPr txBox="1"/>
          <p:nvPr/>
        </p:nvSpPr>
        <p:spPr>
          <a:xfrm rot="16200000">
            <a:off x="-923948" y="3691365"/>
            <a:ext cx="2762295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Avenir Book"/>
                <a:cs typeface="Avenir Book"/>
              </a:rPr>
              <a:t>Target biased to have long label</a:t>
            </a:r>
            <a:endParaRPr lang="en-US" sz="1400" b="1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cxnSp>
        <p:nvCxnSpPr>
          <p:cNvPr id="10" name="Straight Arrow Connector 9"/>
          <p:cNvCxnSpPr>
            <a:stCxn id="6" idx="3"/>
          </p:cNvCxnSpPr>
          <p:nvPr/>
        </p:nvCxnSpPr>
        <p:spPr>
          <a:xfrm flipV="1">
            <a:off x="457200" y="1617974"/>
            <a:ext cx="0" cy="846132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90747" y="6080231"/>
            <a:ext cx="415008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Avenir Book"/>
                <a:cs typeface="Avenir Book"/>
              </a:rPr>
              <a:t>Target less complex</a:t>
            </a:r>
            <a:endParaRPr lang="en-US" sz="1400" b="1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815410" y="6264002"/>
            <a:ext cx="1247821" cy="0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7087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1679051"/>
            <a:ext cx="8552329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Exp. 1-2: suggest a productive complexity bias with novel words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Exp. 3: Complexity bias related to processing time. </a:t>
            </a: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Next: Is this bias present in natural languages?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Study 4: Explicit complexity norms for English words</a:t>
            </a:r>
            <a:endParaRPr lang="en-US" dirty="0" smtClean="0"/>
          </a:p>
          <a:p>
            <a:pPr marL="0" indent="0">
              <a:buNone/>
            </a:pPr>
            <a:endParaRPr lang="en-US" sz="3600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Is this bias in natural language?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601383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573" y="274638"/>
            <a:ext cx="8365227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Study </a:t>
            </a:r>
            <a:r>
              <a:rPr lang="en-US" dirty="0" smtClean="0"/>
              <a:t>2a: </a:t>
            </a:r>
            <a:r>
              <a:rPr lang="en-US" dirty="0" smtClean="0"/>
              <a:t>English complexity 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573" y="1563213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Rate words for complexity</a:t>
            </a:r>
          </a:p>
        </p:txBody>
      </p:sp>
      <p:pic>
        <p:nvPicPr>
          <p:cNvPr id="6" name="Picture 5" descr="Screen Shot 2014-04-11 at 7.28.0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199" y="2505104"/>
            <a:ext cx="6375843" cy="3391135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3989876" y="3540441"/>
            <a:ext cx="1521545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latin typeface="Times"/>
                <a:cs typeface="Times"/>
              </a:rPr>
              <a:t>alphabet</a:t>
            </a:r>
            <a:endParaRPr lang="en-US" sz="2800" b="1" dirty="0">
              <a:latin typeface="Times"/>
              <a:cs typeface="Times"/>
            </a:endParaRPr>
          </a:p>
        </p:txBody>
      </p:sp>
    </p:spTree>
    <p:extLst>
      <p:ext uri="{BB962C8B-B14F-4D97-AF65-F5344CB8AC3E}">
        <p14:creationId xmlns:p14="http://schemas.microsoft.com/office/powerpoint/2010/main" val="559318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Complexity 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42021"/>
            <a:ext cx="3487270" cy="50699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Normed 499 </a:t>
            </a:r>
            <a:r>
              <a:rPr lang="en-US" sz="2400" dirty="0"/>
              <a:t>English </a:t>
            </a:r>
            <a:r>
              <a:rPr lang="en-US" sz="2400" dirty="0" smtClean="0"/>
              <a:t>words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30 words/</a:t>
            </a:r>
            <a:r>
              <a:rPr lang="en-US" sz="2400" dirty="0" smtClean="0"/>
              <a:t>participant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N = 250 participants</a:t>
            </a:r>
            <a:endParaRPr lang="en-US" sz="2800" dirty="0" smtClean="0"/>
          </a:p>
          <a:p>
            <a:endParaRPr lang="en-US" dirty="0"/>
          </a:p>
        </p:txBody>
      </p:sp>
      <p:pic>
        <p:nvPicPr>
          <p:cNvPr id="5" name="Picture 4" descr="word_length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1561462"/>
            <a:ext cx="4875019" cy="4875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0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8058"/>
            <a:ext cx="8229600" cy="1143000"/>
          </a:xfrm>
        </p:spPr>
        <p:txBody>
          <a:bodyPr/>
          <a:lstStyle/>
          <a:p>
            <a:r>
              <a:rPr lang="en-US" dirty="0" smtClean="0"/>
              <a:t>Study </a:t>
            </a:r>
            <a:r>
              <a:rPr lang="en-US" dirty="0" smtClean="0"/>
              <a:t>2a: </a:t>
            </a:r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329692" y="1624159"/>
            <a:ext cx="15742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r</a:t>
            </a:r>
            <a:r>
              <a:rPr lang="en-US" sz="2400" baseline="-250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CL</a:t>
            </a:r>
            <a:r>
              <a:rPr lang="en-US" sz="2400" baseline="-25000" dirty="0" smtClean="0">
                <a:solidFill>
                  <a:srgbClr val="FF0000"/>
                </a:solidFill>
                <a:latin typeface="Avenir Book"/>
                <a:cs typeface="Avenir Book"/>
              </a:rPr>
              <a:t> </a:t>
            </a:r>
            <a:r>
              <a:rPr lang="en-US" sz="2400" baseline="-25000" dirty="0" smtClean="0">
                <a:solidFill>
                  <a:srgbClr val="FF0000"/>
                </a:solidFill>
                <a:latin typeface="Avenir Book"/>
                <a:ea typeface="Wingdings"/>
                <a:cs typeface="Avenir Book"/>
                <a:sym typeface="Wingdings"/>
              </a:rPr>
              <a:t></a:t>
            </a:r>
            <a:r>
              <a:rPr lang="en-US" sz="2400" baseline="-25000" dirty="0" smtClean="0">
                <a:solidFill>
                  <a:srgbClr val="FF0000"/>
                </a:solidFill>
                <a:latin typeface="Avenir Book"/>
                <a:cs typeface="Avenir Book"/>
                <a:sym typeface="Wingdings"/>
              </a:rPr>
              <a:t>F </a:t>
            </a:r>
            <a:r>
              <a:rPr lang="en-US" sz="2400" dirty="0" smtClean="0">
                <a:solidFill>
                  <a:srgbClr val="FF0000"/>
                </a:solidFill>
                <a:latin typeface="Avenir Book"/>
                <a:cs typeface="Avenir Book"/>
                <a:sym typeface="Wingdings"/>
              </a:rPr>
              <a:t>= .60</a:t>
            </a:r>
            <a:r>
              <a:rPr lang="en-US" sz="2400" dirty="0" smtClean="0">
                <a:solidFill>
                  <a:srgbClr val="FF0000"/>
                </a:solidFill>
                <a:latin typeface="Avenir Book"/>
                <a:ea typeface="Wingdings"/>
                <a:cs typeface="Avenir Book"/>
                <a:sym typeface="Wingdings"/>
              </a:rPr>
              <a:t> </a:t>
            </a:r>
            <a:endParaRPr lang="en-US" sz="2400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234806" y="6468978"/>
            <a:ext cx="903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 = 250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16286" y="1397843"/>
            <a:ext cx="1252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Characters: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033787" y="2478316"/>
            <a:ext cx="1234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Phonemes: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421071" y="2701560"/>
            <a:ext cx="15742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r</a:t>
            </a:r>
            <a:r>
              <a:rPr lang="en-US" sz="2400" baseline="-250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CL</a:t>
            </a:r>
            <a:r>
              <a:rPr lang="en-US" sz="2400" dirty="0" smtClean="0">
                <a:solidFill>
                  <a:srgbClr val="FF0000"/>
                </a:solidFill>
                <a:latin typeface="Avenir Book"/>
                <a:cs typeface="Avenir Book"/>
              </a:rPr>
              <a:t> = .69</a:t>
            </a:r>
            <a:endParaRPr lang="en-US" sz="2400" dirty="0">
              <a:solidFill>
                <a:srgbClr val="FF0000"/>
              </a:solidFill>
              <a:latin typeface="Avenir Book"/>
              <a:cs typeface="Avenir Book"/>
            </a:endParaRPr>
          </a:p>
          <a:p>
            <a:r>
              <a:rPr lang="en-US" sz="24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r</a:t>
            </a:r>
            <a:r>
              <a:rPr lang="en-US" sz="2400" baseline="-250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CL</a:t>
            </a:r>
            <a:r>
              <a:rPr lang="en-US" sz="2400" baseline="-25000" dirty="0" smtClean="0">
                <a:solidFill>
                  <a:srgbClr val="FF0000"/>
                </a:solidFill>
                <a:latin typeface="Avenir Book"/>
                <a:cs typeface="Avenir Book"/>
              </a:rPr>
              <a:t> </a:t>
            </a:r>
            <a:r>
              <a:rPr lang="en-US" sz="2400" baseline="-25000" dirty="0" smtClean="0">
                <a:solidFill>
                  <a:srgbClr val="FF0000"/>
                </a:solidFill>
                <a:latin typeface="Avenir Book"/>
                <a:ea typeface="Wingdings"/>
                <a:cs typeface="Avenir Book"/>
                <a:sym typeface="Wingdings"/>
              </a:rPr>
              <a:t></a:t>
            </a:r>
            <a:r>
              <a:rPr lang="en-US" sz="2400" baseline="-25000" dirty="0" smtClean="0">
                <a:solidFill>
                  <a:srgbClr val="FF0000"/>
                </a:solidFill>
                <a:latin typeface="Avenir Book"/>
                <a:cs typeface="Avenir Book"/>
                <a:sym typeface="Wingdings"/>
              </a:rPr>
              <a:t>F </a:t>
            </a:r>
            <a:r>
              <a:rPr lang="en-US" sz="2400" dirty="0" smtClean="0">
                <a:solidFill>
                  <a:srgbClr val="FF0000"/>
                </a:solidFill>
                <a:latin typeface="Avenir Book"/>
                <a:cs typeface="Avenir Book"/>
                <a:sym typeface="Wingdings"/>
              </a:rPr>
              <a:t>= .61</a:t>
            </a:r>
            <a:endParaRPr lang="en-US" sz="2400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044627" y="3863829"/>
            <a:ext cx="1052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Syllables: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431911" y="4087073"/>
            <a:ext cx="15742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r</a:t>
            </a:r>
            <a:r>
              <a:rPr lang="en-US" sz="2400" baseline="-250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CL</a:t>
            </a:r>
            <a:r>
              <a:rPr lang="en-US" sz="2400" dirty="0" smtClean="0">
                <a:solidFill>
                  <a:srgbClr val="FF0000"/>
                </a:solidFill>
                <a:latin typeface="Avenir Book"/>
                <a:cs typeface="Avenir Book"/>
              </a:rPr>
              <a:t> = .67</a:t>
            </a:r>
            <a:endParaRPr lang="en-US" sz="2400" dirty="0">
              <a:solidFill>
                <a:srgbClr val="FF0000"/>
              </a:solidFill>
              <a:latin typeface="Avenir Book"/>
              <a:cs typeface="Avenir Book"/>
            </a:endParaRPr>
          </a:p>
          <a:p>
            <a:r>
              <a:rPr lang="en-US" sz="24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r</a:t>
            </a:r>
            <a:r>
              <a:rPr lang="en-US" sz="2400" baseline="-250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CL</a:t>
            </a:r>
            <a:r>
              <a:rPr lang="en-US" sz="2400" baseline="-25000" dirty="0" smtClean="0">
                <a:solidFill>
                  <a:srgbClr val="FF0000"/>
                </a:solidFill>
                <a:latin typeface="Avenir Book"/>
                <a:cs typeface="Avenir Book"/>
              </a:rPr>
              <a:t> </a:t>
            </a:r>
            <a:r>
              <a:rPr lang="en-US" sz="2400" baseline="-25000" dirty="0" smtClean="0">
                <a:solidFill>
                  <a:srgbClr val="FF0000"/>
                </a:solidFill>
                <a:latin typeface="Avenir Book"/>
                <a:ea typeface="Wingdings"/>
                <a:cs typeface="Avenir Book"/>
                <a:sym typeface="Wingdings"/>
              </a:rPr>
              <a:t></a:t>
            </a:r>
            <a:r>
              <a:rPr lang="en-US" sz="2400" baseline="-25000" dirty="0" smtClean="0">
                <a:solidFill>
                  <a:srgbClr val="FF0000"/>
                </a:solidFill>
                <a:latin typeface="Avenir Book"/>
                <a:cs typeface="Avenir Book"/>
                <a:sym typeface="Wingdings"/>
              </a:rPr>
              <a:t>F </a:t>
            </a:r>
            <a:r>
              <a:rPr lang="en-US" sz="2400" dirty="0" smtClean="0">
                <a:solidFill>
                  <a:srgbClr val="FF0000"/>
                </a:solidFill>
                <a:latin typeface="Avenir Book"/>
                <a:cs typeface="Avenir Book"/>
                <a:sym typeface="Wingdings"/>
              </a:rPr>
              <a:t>= .58</a:t>
            </a:r>
            <a:endParaRPr lang="en-US" sz="2400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pic>
        <p:nvPicPr>
          <p:cNvPr id="3" name="Picture 2" descr="Rplot0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31" y="1290521"/>
            <a:ext cx="5369463" cy="547308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872636" y="1309068"/>
            <a:ext cx="5044071" cy="4940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058459" y="5250099"/>
            <a:ext cx="4953061" cy="1015663"/>
          </a:xfrm>
          <a:prstGeom prst="rect">
            <a:avLst/>
          </a:prstGeom>
          <a:noFill/>
          <a:ln w="38100" cmpd="sng">
            <a:noFill/>
          </a:ln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Avenir Book"/>
                <a:cs typeface="Avenir Book"/>
              </a:rPr>
              <a:t>Reliable controlling for 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Avenir Book"/>
                <a:cs typeface="Avenir Book"/>
              </a:rPr>
              <a:t>concreteness, familiarity </a:t>
            </a:r>
          </a:p>
          <a:p>
            <a:r>
              <a:rPr lang="en-US" sz="2000" dirty="0" smtClean="0">
                <a:solidFill>
                  <a:srgbClr val="FF0000"/>
                </a:solidFill>
                <a:latin typeface="Avenir Book"/>
                <a:cs typeface="Avenir Book"/>
              </a:rPr>
              <a:t>and </a:t>
            </a:r>
            <a:r>
              <a:rPr lang="en-US" sz="2000" dirty="0" err="1" smtClean="0">
                <a:solidFill>
                  <a:srgbClr val="FF0000"/>
                </a:solidFill>
                <a:latin typeface="Avenir Book"/>
                <a:cs typeface="Avenir Book"/>
              </a:rPr>
              <a:t>imagability</a:t>
            </a:r>
            <a:r>
              <a:rPr lang="en-US" sz="2000" dirty="0" smtClean="0">
                <a:solidFill>
                  <a:srgbClr val="FF0000"/>
                </a:solidFill>
                <a:latin typeface="Avenir Book"/>
                <a:cs typeface="Avenir Book"/>
              </a:rPr>
              <a:t>  </a:t>
            </a:r>
            <a:endParaRPr lang="en-US" sz="2000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549046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9" grpId="0"/>
      <p:bldP spid="12" grpId="0" animBg="1"/>
      <p:bldP spid="1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</a:t>
            </a:r>
            <a:r>
              <a:rPr lang="en-US" dirty="0" smtClean="0"/>
              <a:t>2b: </a:t>
            </a:r>
            <a:r>
              <a:rPr lang="en-US" dirty="0" smtClean="0"/>
              <a:t>Cross-linguistic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90329" cy="491913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Evidence that complexity is related to length in English (controlling for other semantic variables)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But: does this extend to other languages?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Examined relationship between word lengths for normed words in 80 languages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Google translate </a:t>
            </a:r>
          </a:p>
          <a:p>
            <a:pPr lvl="1"/>
            <a:r>
              <a:rPr lang="en-US" dirty="0" smtClean="0"/>
              <a:t>Native speakers hand-checked 12 languages</a:t>
            </a:r>
          </a:p>
          <a:p>
            <a:pPr lvl="1"/>
            <a:r>
              <a:rPr lang="en-US" dirty="0" smtClean="0"/>
              <a:t>Accuracy: 92%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8483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0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82" y="1296895"/>
            <a:ext cx="9144000" cy="5486400"/>
          </a:xfrm>
          <a:prstGeom prst="rect">
            <a:avLst/>
          </a:prstGeom>
        </p:spPr>
      </p:pic>
      <p:pic>
        <p:nvPicPr>
          <p:cNvPr id="8" name="Picture 7" descr="p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82" y="1296895"/>
            <a:ext cx="9144000" cy="5486400"/>
          </a:xfrm>
          <a:prstGeom prst="rect">
            <a:avLst/>
          </a:prstGeom>
        </p:spPr>
      </p:pic>
      <p:pic>
        <p:nvPicPr>
          <p:cNvPr id="9" name="Picture 8" descr="p2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870" y="1296895"/>
            <a:ext cx="9144000" cy="54864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551323" y="6444741"/>
            <a:ext cx="25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Avenir Book"/>
                <a:cs typeface="Avenir Book"/>
                <a:sym typeface="Wingdings"/>
              </a:rPr>
              <a:t># open class words = </a:t>
            </a:r>
            <a:r>
              <a:rPr lang="en-US" sz="1600" dirty="0">
                <a:latin typeface="Avenir Book"/>
                <a:cs typeface="Avenir Book"/>
                <a:sym typeface="Wingdings"/>
              </a:rPr>
              <a:t>4</a:t>
            </a:r>
            <a:r>
              <a:rPr lang="en-US" sz="1600" dirty="0" smtClean="0">
                <a:latin typeface="Avenir Book"/>
                <a:cs typeface="Avenir Book"/>
                <a:sym typeface="Wingdings"/>
              </a:rPr>
              <a:t>53</a:t>
            </a:r>
            <a:r>
              <a:rPr lang="en-US" sz="1600" dirty="0" smtClean="0">
                <a:latin typeface="Avenir Book"/>
                <a:ea typeface="Wingdings"/>
                <a:cs typeface="Avenir Book"/>
                <a:sym typeface="Wingdings"/>
              </a:rPr>
              <a:t> </a:t>
            </a:r>
            <a:endParaRPr lang="en-US" sz="1600" dirty="0">
              <a:latin typeface="Avenir Book"/>
              <a:cs typeface="Avenir Book"/>
            </a:endParaRPr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681315" y="110285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Correlation between complexity norm and word length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50481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24"/>
          <a:stretch/>
        </p:blipFill>
        <p:spPr>
          <a:xfrm>
            <a:off x="-876182" y="1648922"/>
            <a:ext cx="12553520" cy="5490682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Geographical distribution of complexity bias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40" y="3492712"/>
            <a:ext cx="1592869" cy="2465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105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8431967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Complexity bias by language family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36" b="5422"/>
          <a:stretch/>
        </p:blipFill>
        <p:spPr>
          <a:xfrm>
            <a:off x="1416570" y="1574774"/>
            <a:ext cx="5943600" cy="5125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298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4992"/>
            <a:ext cx="9163989" cy="687299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294" y="1326005"/>
            <a:ext cx="7391400" cy="1372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899" y="2698230"/>
            <a:ext cx="10658143" cy="197870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6693" y="4778115"/>
            <a:ext cx="10658143" cy="197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578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accounts for this variability?</a:t>
            </a:r>
            <a:endParaRPr lang="en-US" dirty="0"/>
          </a:p>
        </p:txBody>
      </p:sp>
      <p:pic>
        <p:nvPicPr>
          <p:cNvPr id="7" name="Picture 6" descr="conversation-clipart-chat-hi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6" t="11509" r="10156" b="10227"/>
          <a:stretch/>
        </p:blipFill>
        <p:spPr>
          <a:xfrm>
            <a:off x="457200" y="4028698"/>
            <a:ext cx="1590819" cy="1564977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430347" y="5763456"/>
            <a:ext cx="1590819" cy="290491"/>
          </a:xfrm>
          <a:prstGeom prst="rightArrow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058449" y="5696373"/>
            <a:ext cx="3756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latin typeface="Avenir Book"/>
                <a:cs typeface="Avenir Book"/>
              </a:rPr>
              <a:t>In-the-moment timescale (minutes)</a:t>
            </a:r>
            <a:endParaRPr lang="en-US" b="1" i="1" dirty="0">
              <a:latin typeface="Avenir Book"/>
              <a:cs typeface="Avenir Book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16918" y="6145330"/>
            <a:ext cx="2570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latin typeface="Avenir Book"/>
                <a:cs typeface="Avenir Book"/>
              </a:rPr>
              <a:t>Language change </a:t>
            </a:r>
          </a:p>
          <a:p>
            <a:r>
              <a:rPr lang="en-US" b="1" i="1" dirty="0" smtClean="0">
                <a:latin typeface="Avenir Book"/>
                <a:cs typeface="Avenir Book"/>
              </a:rPr>
              <a:t>timescale (many years)</a:t>
            </a:r>
            <a:endParaRPr lang="en-US" b="1" i="1" dirty="0">
              <a:latin typeface="Avenir Book"/>
              <a:cs typeface="Avenir Book"/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430348" y="6215878"/>
            <a:ext cx="6139534" cy="290491"/>
          </a:xfrm>
          <a:prstGeom prst="rightArrow">
            <a:avLst/>
          </a:prstGeom>
          <a:solidFill>
            <a:srgbClr val="92D05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92D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072" y="5657624"/>
            <a:ext cx="346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 avenir book"/>
                <a:cs typeface=" avenir book"/>
              </a:rPr>
              <a:t>t</a:t>
            </a:r>
            <a:endParaRPr lang="en-US" sz="2400" i="1" dirty="0">
              <a:latin typeface=" avenir book"/>
              <a:cs typeface=" avenir book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2189" y="1579081"/>
            <a:ext cx="799962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3333FF"/>
                </a:solidFill>
                <a:latin typeface="Avenir Book" charset="0"/>
                <a:ea typeface="Avenir Book" charset="0"/>
                <a:cs typeface="Avenir Book" charset="0"/>
              </a:rPr>
              <a:t>Differences in cross-linguistic pressures at the in-the-moment timescale</a:t>
            </a:r>
            <a:r>
              <a:rPr lang="en-US" i="1" dirty="0"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i="1" dirty="0" smtClean="0">
                <a:latin typeface="Avenir Book" charset="0"/>
                <a:ea typeface="Avenir Book" charset="0"/>
                <a:cs typeface="Avenir Book" charset="0"/>
              </a:rPr>
              <a:t>	</a:t>
            </a:r>
            <a:endParaRPr lang="en-US" i="1" dirty="0"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083999" y="2457908"/>
            <a:ext cx="7487812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…leads to adaption over the language evolution timescale.</a:t>
            </a:r>
            <a:r>
              <a:rPr lang="en-US" sz="2800" b="1" dirty="0" smtClean="0">
                <a:solidFill>
                  <a:srgbClr val="00B050"/>
                </a:solidFill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b="1" i="1" dirty="0" smtClean="0">
                <a:latin typeface="Avenir Book" charset="0"/>
                <a:ea typeface="Avenir Book" charset="0"/>
                <a:cs typeface="Avenir Book" charset="0"/>
              </a:rPr>
              <a:t>(Linguistic Niche Hypothesis; </a:t>
            </a:r>
            <a:r>
              <a:rPr lang="tr-TR" b="1" dirty="0" err="1" smtClean="0">
                <a:latin typeface="Avenir Book" charset="0"/>
                <a:ea typeface="Avenir Book" charset="0"/>
                <a:cs typeface="Avenir Book" charset="0"/>
              </a:rPr>
              <a:t>Lupyan</a:t>
            </a:r>
            <a:r>
              <a:rPr lang="tr-TR" b="1" dirty="0" smtClean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tr-TR" b="1" dirty="0">
                <a:latin typeface="Avenir Book" charset="0"/>
                <a:ea typeface="Avenir Book" charset="0"/>
                <a:cs typeface="Avenir Book" charset="0"/>
              </a:rPr>
              <a:t>&amp; </a:t>
            </a:r>
            <a:r>
              <a:rPr lang="tr-TR" b="1" dirty="0" err="1">
                <a:latin typeface="Avenir Book" charset="0"/>
                <a:ea typeface="Avenir Book" charset="0"/>
                <a:cs typeface="Avenir Book" charset="0"/>
              </a:rPr>
              <a:t>Dale</a:t>
            </a:r>
            <a:r>
              <a:rPr lang="tr-TR" b="1" dirty="0">
                <a:latin typeface="Avenir Book" charset="0"/>
                <a:ea typeface="Avenir Book" charset="0"/>
                <a:cs typeface="Avenir Book" charset="0"/>
              </a:rPr>
              <a:t>, </a:t>
            </a:r>
            <a:r>
              <a:rPr lang="tr-TR" b="1" dirty="0" smtClean="0">
                <a:latin typeface="Avenir Book" charset="0"/>
                <a:ea typeface="Avenir Book" charset="0"/>
                <a:cs typeface="Avenir Book" charset="0"/>
              </a:rPr>
              <a:t>2010</a:t>
            </a:r>
            <a:r>
              <a:rPr lang="en-US" b="1" i="1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r>
              <a:rPr lang="en-US" i="1" dirty="0"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i="1" dirty="0" smtClean="0">
                <a:latin typeface="Avenir Book" charset="0"/>
                <a:ea typeface="Avenir Book" charset="0"/>
                <a:cs typeface="Avenir Book" charset="0"/>
              </a:rPr>
              <a:t>	</a:t>
            </a:r>
            <a:endParaRPr lang="en-US" i="1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9437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Linguistic Niche Hypothesis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386997" cy="491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>
                <a:latin typeface="Avenir Book" charset="0"/>
                <a:ea typeface="Avenir Book" charset="0"/>
                <a:cs typeface="Avenir Book" charset="0"/>
              </a:rPr>
              <a:t>What </a:t>
            </a:r>
            <a:r>
              <a:rPr lang="en-US" sz="2800" dirty="0" smtClean="0">
                <a:latin typeface="Avenir Book" charset="0"/>
                <a:ea typeface="Avenir Book" charset="0"/>
                <a:cs typeface="Avenir Book" charset="0"/>
              </a:rPr>
              <a:t>in-the-moment pressures might </a:t>
            </a:r>
            <a:r>
              <a:rPr lang="en-US" sz="2800" dirty="0">
                <a:latin typeface="Avenir Book" charset="0"/>
                <a:ea typeface="Avenir Book" charset="0"/>
                <a:cs typeface="Avenir Book" charset="0"/>
              </a:rPr>
              <a:t>vary cross-linguistically</a:t>
            </a:r>
            <a:r>
              <a:rPr lang="en-US" sz="2800" dirty="0" smtClean="0">
                <a:latin typeface="Avenir Book" charset="0"/>
                <a:ea typeface="Avenir Book" charset="0"/>
                <a:cs typeface="Avenir Book" charset="0"/>
              </a:rPr>
              <a:t>? </a:t>
            </a:r>
            <a:r>
              <a:rPr lang="en-US" sz="1600" dirty="0" smtClean="0">
                <a:latin typeface="Avenir Book" charset="0"/>
                <a:ea typeface="Avenir Book" charset="0"/>
                <a:cs typeface="Avenir Book" charset="0"/>
              </a:rPr>
              <a:t>(Nettle, 2012)</a:t>
            </a:r>
          </a:p>
          <a:p>
            <a:pPr marL="0" indent="0">
              <a:buNone/>
            </a:pPr>
            <a:r>
              <a:rPr lang="en-US" sz="2800" dirty="0"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sz="2800" dirty="0" smtClean="0">
                <a:latin typeface="Avenir Book" charset="0"/>
                <a:ea typeface="Avenir Book" charset="0"/>
                <a:cs typeface="Avenir Book" charset="0"/>
              </a:rPr>
              <a:t># of non-native learners</a:t>
            </a:r>
          </a:p>
          <a:p>
            <a:pPr marL="0" indent="0">
              <a:buNone/>
            </a:pPr>
            <a:r>
              <a:rPr lang="en-US" sz="2800" dirty="0"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sz="2800" dirty="0" smtClean="0">
                <a:latin typeface="Avenir Book" charset="0"/>
                <a:ea typeface="Avenir Book" charset="0"/>
                <a:cs typeface="Avenir Book" charset="0"/>
              </a:rPr>
              <a:t>input variability (~size of community)</a:t>
            </a:r>
          </a:p>
          <a:p>
            <a:pPr marL="0" indent="0">
              <a:buNone/>
            </a:pPr>
            <a:r>
              <a:rPr lang="en-US" sz="2800" dirty="0">
                <a:latin typeface="Avenir Book" charset="0"/>
                <a:ea typeface="Avenir Book" charset="0"/>
                <a:cs typeface="Avenir Book" charset="0"/>
              </a:rPr>
              <a:t>	</a:t>
            </a:r>
            <a:r>
              <a:rPr lang="en-US" sz="2800" dirty="0" smtClean="0">
                <a:latin typeface="Avenir Book" charset="0"/>
                <a:ea typeface="Avenir Book" charset="0"/>
                <a:cs typeface="Avenir Book" charset="0"/>
              </a:rPr>
              <a:t>climate</a:t>
            </a:r>
          </a:p>
          <a:p>
            <a:pPr marL="0" indent="0">
              <a:buNone/>
            </a:pPr>
            <a:endParaRPr lang="en-US" sz="28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r>
              <a:rPr lang="en-US" sz="2800" dirty="0" smtClean="0">
                <a:latin typeface="Avenir Book" charset="0"/>
                <a:ea typeface="Avenir Book" charset="0"/>
                <a:cs typeface="Avenir Book" charset="0"/>
              </a:rPr>
              <a:t>Evidence for relationship between these pressures and features of language at many levels of linguistic structure </a:t>
            </a:r>
            <a:r>
              <a:rPr lang="en-US" sz="1600" dirty="0" smtClean="0"/>
              <a:t>(Atkinson</a:t>
            </a:r>
            <a:r>
              <a:rPr lang="en-US" sz="1600" dirty="0"/>
              <a:t>, 2011; Hay &amp; Bauer, </a:t>
            </a:r>
            <a:r>
              <a:rPr lang="en-US" sz="1600" dirty="0" smtClean="0"/>
              <a:t>2007; </a:t>
            </a:r>
            <a:r>
              <a:rPr lang="en-US" sz="1600" dirty="0" err="1" smtClean="0"/>
              <a:t>Wichmann</a:t>
            </a:r>
            <a:r>
              <a:rPr lang="en-US" sz="1600" dirty="0"/>
              <a:t>, Rama, &amp; Holman, </a:t>
            </a:r>
            <a:r>
              <a:rPr lang="en-US" sz="1600" dirty="0" smtClean="0"/>
              <a:t>2011; </a:t>
            </a:r>
            <a:r>
              <a:rPr lang="en-US" sz="1600" dirty="0" err="1" smtClean="0"/>
              <a:t>Bentz</a:t>
            </a:r>
            <a:r>
              <a:rPr lang="en-US" sz="1600" dirty="0"/>
              <a:t>, </a:t>
            </a:r>
            <a:r>
              <a:rPr lang="en-US" sz="1600" dirty="0" err="1" smtClean="0"/>
              <a:t>Verkerk</a:t>
            </a:r>
            <a:r>
              <a:rPr lang="en-US" sz="1600" dirty="0"/>
              <a:t>, </a:t>
            </a:r>
            <a:r>
              <a:rPr lang="en-US" sz="1600" dirty="0" err="1"/>
              <a:t>Kiela</a:t>
            </a:r>
            <a:r>
              <a:rPr lang="en-US" sz="1600" dirty="0"/>
              <a:t>, Hill, &amp; Buttery, </a:t>
            </a:r>
            <a:r>
              <a:rPr lang="en-US" sz="1600" dirty="0" smtClean="0"/>
              <a:t>2015; </a:t>
            </a:r>
            <a:r>
              <a:rPr lang="en-US" sz="1600" dirty="0" err="1" smtClean="0"/>
              <a:t>Lupyan</a:t>
            </a:r>
            <a:r>
              <a:rPr lang="en-US" sz="1600" dirty="0" smtClean="0"/>
              <a:t> </a:t>
            </a:r>
            <a:r>
              <a:rPr lang="en-US" sz="1600" dirty="0"/>
              <a:t>&amp; Dale, 2010; </a:t>
            </a:r>
            <a:r>
              <a:rPr lang="en-US" sz="1600" dirty="0" err="1"/>
              <a:t>Bentz</a:t>
            </a:r>
            <a:r>
              <a:rPr lang="en-US" sz="1600" dirty="0"/>
              <a:t> &amp; Winter, 2013). </a:t>
            </a:r>
          </a:p>
          <a:p>
            <a:pPr marL="0" indent="0">
              <a:buNone/>
            </a:pPr>
            <a:endParaRPr lang="en-US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endParaRPr lang="en-US" i="1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endParaRPr lang="en-US" i="1" dirty="0">
              <a:latin typeface="Avenir Book" charset="0"/>
              <a:ea typeface="Avenir Book" charset="0"/>
              <a:cs typeface="Avenir Book" charset="0"/>
            </a:endParaRPr>
          </a:p>
          <a:p>
            <a:pPr marL="40005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289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/>
          <p:cNvSpPr txBox="1">
            <a:spLocks/>
          </p:cNvSpPr>
          <p:nvPr/>
        </p:nvSpPr>
        <p:spPr>
          <a:xfrm>
            <a:off x="457200" y="1236449"/>
            <a:ext cx="8386997" cy="49191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E.g., Languages with bigger populations have more consonants? </a:t>
            </a:r>
          </a:p>
          <a:p>
            <a:pPr marL="400050" lvl="1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397" y="371928"/>
            <a:ext cx="86868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Testing the Linguistic Niche Hypothesis</a:t>
            </a:r>
            <a:br>
              <a:rPr lang="en-US" sz="3600" dirty="0" smtClean="0"/>
            </a:br>
            <a:endParaRPr lang="en-US" sz="3600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457199" y="4398433"/>
            <a:ext cx="8386997" cy="491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Many conflicting findings in the literature, and different methods</a:t>
            </a:r>
          </a:p>
          <a:p>
            <a:pPr marL="0" indent="0">
              <a:buNone/>
            </a:pPr>
            <a:endParaRPr lang="en-US" sz="22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r>
              <a:rPr lang="en-US" sz="2400" dirty="0" smtClean="0">
                <a:latin typeface="Avenir Book" charset="0"/>
                <a:ea typeface="Avenir Book" charset="0"/>
                <a:cs typeface="Avenir Book" charset="0"/>
              </a:rPr>
              <a:t>Aggregating across datasets that have explored the Linguistic Niche Hypothesis, using same analytical techniques</a:t>
            </a:r>
            <a:endParaRPr lang="en-US" sz="24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endParaRPr lang="en-US" i="1" dirty="0">
              <a:latin typeface="Avenir Book" charset="0"/>
              <a:ea typeface="Avenir Book" charset="0"/>
              <a:cs typeface="Avenir Book" charset="0"/>
            </a:endParaRPr>
          </a:p>
          <a:p>
            <a:pPr marL="40005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60"/>
          <a:stretch/>
        </p:blipFill>
        <p:spPr>
          <a:xfrm>
            <a:off x="960560" y="2393575"/>
            <a:ext cx="2570200" cy="185713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43"/>
          <a:stretch/>
        </p:blipFill>
        <p:spPr>
          <a:xfrm>
            <a:off x="3830563" y="2599834"/>
            <a:ext cx="3298497" cy="1506604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1714786" y="2181212"/>
            <a:ext cx="15055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latin typeface="Avenir Book"/>
                <a:cs typeface="Avenir Book"/>
              </a:rPr>
              <a:t>Bauer &amp; Hay (2007)</a:t>
            </a:r>
            <a:endParaRPr lang="en-US" sz="1200" b="1" i="1" dirty="0">
              <a:latin typeface="Avenir Book"/>
              <a:cs typeface="Avenir Book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650697" y="2181561"/>
            <a:ext cx="19896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latin typeface="Avenir Book"/>
                <a:cs typeface="Avenir Book"/>
              </a:rPr>
              <a:t>Donohue </a:t>
            </a:r>
            <a:r>
              <a:rPr lang="en-US" sz="1200" b="1" i="1" smtClean="0">
                <a:latin typeface="Avenir Book"/>
                <a:cs typeface="Avenir Book"/>
              </a:rPr>
              <a:t>&amp; Nichols (2011)</a:t>
            </a:r>
            <a:endParaRPr lang="en-US" sz="1200" b="1" i="1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301152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uild="p"/>
      <p:bldP spid="18" grpId="0"/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663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Study 6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"/>
          </p:nvPr>
        </p:nvSpPr>
        <p:spPr>
          <a:xfrm>
            <a:off x="378501" y="1138356"/>
            <a:ext cx="8386997" cy="49191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 smtClean="0">
                <a:latin typeface="Avenir Book" charset="0"/>
                <a:ea typeface="Avenir Book" charset="0"/>
                <a:cs typeface="Avenir Book" charset="0"/>
              </a:rPr>
              <a:t>Demographic and geographic features: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Total population 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(</a:t>
            </a:r>
            <a:r>
              <a:rPr lang="en-US" sz="1400" dirty="0" err="1" smtClean="0">
                <a:latin typeface="Avenir Book" charset="0"/>
                <a:ea typeface="Avenir Book" charset="0"/>
                <a:cs typeface="Avenir Book" charset="0"/>
              </a:rPr>
              <a:t>Lupyan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 &amp; Dale, 2010)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Number of neighboring languages</a:t>
            </a:r>
            <a:r>
              <a:rPr lang="en-US" sz="1600" dirty="0" smtClean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(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Lupyan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&amp; Dale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, 2010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Area of region 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(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Lupyan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&amp; Dale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, 2010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Mean and SD of temperature 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(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Lupyan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&amp; Dale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, 2010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) 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Mean and SD of precipitation 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(</a:t>
            </a:r>
            <a:r>
              <a:rPr lang="en-US" sz="1400" dirty="0" err="1" smtClean="0">
                <a:latin typeface="Avenir Book" charset="0"/>
                <a:ea typeface="Avenir Book" charset="0"/>
                <a:cs typeface="Avenir Book" charset="0"/>
              </a:rPr>
              <a:t>Lupyan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 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&amp; Dale, 2010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# of L2 speakers 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(</a:t>
            </a:r>
            <a:r>
              <a:rPr lang="en-US" sz="1400" dirty="0" err="1" smtClean="0">
                <a:latin typeface="Avenir Book" charset="0"/>
                <a:ea typeface="Avenir Book" charset="0"/>
                <a:cs typeface="Avenir Book" charset="0"/>
              </a:rPr>
              <a:t>Bentz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, et al. 2015)</a:t>
            </a:r>
          </a:p>
          <a:p>
            <a:pPr marL="457200" lvl="1" indent="0">
              <a:buNone/>
            </a:pPr>
            <a:endParaRPr lang="en-US" sz="1800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r>
              <a:rPr lang="en-US" sz="2000" b="1" dirty="0" smtClean="0">
                <a:latin typeface="Avenir Book" charset="0"/>
                <a:ea typeface="Avenir Book" charset="0"/>
                <a:cs typeface="Avenir Book" charset="0"/>
              </a:rPr>
              <a:t>Linguistic features:</a:t>
            </a:r>
            <a:endParaRPr lang="en-US" sz="2000" b="1" dirty="0">
              <a:latin typeface="Avenir Book" charset="0"/>
              <a:ea typeface="Avenir Book" charset="0"/>
              <a:cs typeface="Avenir Book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/>
              <a:t>Morphological complexity </a:t>
            </a:r>
            <a:r>
              <a:rPr lang="en-US" sz="1400" dirty="0" smtClean="0"/>
              <a:t>(</a:t>
            </a:r>
            <a:r>
              <a:rPr lang="en-US" sz="1400" dirty="0" err="1" smtClean="0"/>
              <a:t>Lupyan</a:t>
            </a:r>
            <a:r>
              <a:rPr lang="en-US" sz="1400" dirty="0" smtClean="0"/>
              <a:t> &amp; Dale)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/>
              <a:t>Complexity bias </a:t>
            </a:r>
            <a:r>
              <a:rPr lang="en-US" sz="1400" dirty="0" smtClean="0"/>
              <a:t>(Lewis &amp; Frank, 2014)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/>
              <a:t>Lexical </a:t>
            </a:r>
            <a:r>
              <a:rPr lang="en-US" sz="1800" dirty="0" smtClean="0"/>
              <a:t>diversity 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(</a:t>
            </a:r>
            <a:r>
              <a:rPr lang="en-US" sz="1400" dirty="0" err="1">
                <a:latin typeface="Avenir Book" charset="0"/>
                <a:ea typeface="Avenir Book" charset="0"/>
                <a:cs typeface="Avenir Book" charset="0"/>
              </a:rPr>
              <a:t>Bentz</a:t>
            </a:r>
            <a:r>
              <a:rPr lang="en-US" sz="1400" dirty="0">
                <a:latin typeface="Avenir Book" charset="0"/>
                <a:ea typeface="Avenir Book" charset="0"/>
                <a:cs typeface="Avenir Book" charset="0"/>
              </a:rPr>
              <a:t>, et al. 2015)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/>
              <a:t>Word </a:t>
            </a:r>
            <a:r>
              <a:rPr lang="en-US" sz="1800" dirty="0"/>
              <a:t>length </a:t>
            </a:r>
            <a:r>
              <a:rPr lang="en-US" sz="1400" dirty="0"/>
              <a:t>(</a:t>
            </a:r>
            <a:r>
              <a:rPr lang="en-US" sz="1400" dirty="0" err="1"/>
              <a:t>Wichmann</a:t>
            </a:r>
            <a:r>
              <a:rPr lang="en-US" sz="1400" dirty="0"/>
              <a:t>, Rama, &amp; </a:t>
            </a:r>
            <a:r>
              <a:rPr lang="en-US" sz="1400" dirty="0" smtClean="0"/>
              <a:t>Holman, </a:t>
            </a:r>
            <a:r>
              <a:rPr lang="en-US" sz="1400" dirty="0"/>
              <a:t>2014</a:t>
            </a:r>
            <a:r>
              <a:rPr lang="en-US" sz="1400" dirty="0" smtClean="0"/>
              <a:t>)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# </a:t>
            </a:r>
            <a:r>
              <a:rPr lang="en-US" sz="1800" dirty="0">
                <a:latin typeface="Avenir Book" charset="0"/>
                <a:ea typeface="Avenir Book" charset="0"/>
                <a:cs typeface="Avenir Book" charset="0"/>
              </a:rPr>
              <a:t>of </a:t>
            </a:r>
            <a:r>
              <a:rPr lang="en-US" sz="1800" dirty="0" smtClean="0">
                <a:latin typeface="Avenir Book" charset="0"/>
                <a:ea typeface="Avenir Book" charset="0"/>
                <a:cs typeface="Avenir Book" charset="0"/>
              </a:rPr>
              <a:t>vowels and consonants </a:t>
            </a:r>
            <a:r>
              <a:rPr lang="en-US" sz="1400" dirty="0" smtClean="0">
                <a:latin typeface="Avenir Book" charset="0"/>
                <a:ea typeface="Avenir Book" charset="0"/>
                <a:cs typeface="Avenir Book" charset="0"/>
              </a:rPr>
              <a:t>(</a:t>
            </a:r>
            <a:r>
              <a:rPr lang="en-US" sz="1400" dirty="0" smtClean="0"/>
              <a:t>Moran</a:t>
            </a:r>
            <a:r>
              <a:rPr lang="en-US" sz="1400" dirty="0"/>
              <a:t>, </a:t>
            </a:r>
            <a:r>
              <a:rPr lang="en-US" sz="1400" dirty="0" err="1"/>
              <a:t>McCloy</a:t>
            </a:r>
            <a:r>
              <a:rPr lang="en-US" sz="1400" dirty="0"/>
              <a:t> &amp; Wright, </a:t>
            </a:r>
            <a:r>
              <a:rPr lang="en-US" sz="1400" dirty="0" smtClean="0"/>
              <a:t>2012)</a:t>
            </a:r>
          </a:p>
          <a:p>
            <a:pPr marL="457200" lvl="1" indent="0">
              <a:buNone/>
            </a:pPr>
            <a:endParaRPr lang="en-US" sz="1800" dirty="0">
              <a:latin typeface="Avenir Book" charset="0"/>
              <a:ea typeface="Avenir Book" charset="0"/>
              <a:cs typeface="Avenir Book" charset="0"/>
            </a:endParaRPr>
          </a:p>
          <a:p>
            <a:pPr marL="457200" lvl="1" indent="0">
              <a:buNone/>
            </a:pPr>
            <a:endParaRPr lang="en-US" sz="1800" i="1" dirty="0" smtClean="0">
              <a:latin typeface="Avenir Book" charset="0"/>
              <a:ea typeface="Avenir Book" charset="0"/>
              <a:cs typeface="Avenir Book" charset="0"/>
            </a:endParaRPr>
          </a:p>
          <a:p>
            <a:endParaRPr lang="en-US" i="1" dirty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None/>
            </a:pPr>
            <a:endParaRPr lang="en-US" i="1" dirty="0">
              <a:latin typeface="Avenir Book" charset="0"/>
              <a:ea typeface="Avenir Book" charset="0"/>
              <a:cs typeface="Avenir Book" charset="0"/>
            </a:endParaRPr>
          </a:p>
          <a:p>
            <a:pPr marL="40005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0" y="6057489"/>
            <a:ext cx="8386997" cy="408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2000" dirty="0" smtClean="0"/>
              <a:t>Number of languages: </a:t>
            </a:r>
            <a:r>
              <a:rPr lang="en-US" sz="2000" i="1" dirty="0" smtClean="0"/>
              <a:t>M</a:t>
            </a:r>
            <a:r>
              <a:rPr lang="en-US" sz="2000" dirty="0" smtClean="0"/>
              <a:t> = 1500, range: 79 - 4421</a:t>
            </a:r>
          </a:p>
          <a:p>
            <a:pPr lvl="1"/>
            <a:endParaRPr lang="en-US" sz="1800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457200" lvl="1" indent="0">
              <a:buFont typeface="Arial"/>
              <a:buNone/>
            </a:pPr>
            <a:endParaRPr lang="en-US" sz="1800" i="1" dirty="0" smtClean="0">
              <a:latin typeface="Avenir Book" charset="0"/>
              <a:ea typeface="Avenir Book" charset="0"/>
              <a:cs typeface="Avenir Book" charset="0"/>
            </a:endParaRPr>
          </a:p>
          <a:p>
            <a:endParaRPr lang="en-US" i="1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0" indent="0">
              <a:buFont typeface="Arial"/>
              <a:buNone/>
            </a:pPr>
            <a:endParaRPr lang="en-US" i="1" dirty="0" smtClean="0">
              <a:latin typeface="Avenir Book" charset="0"/>
              <a:ea typeface="Avenir Book" charset="0"/>
              <a:cs typeface="Avenir Book" charset="0"/>
            </a:endParaRPr>
          </a:p>
          <a:p>
            <a:pPr marL="400050" lvl="1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14709" y="6462085"/>
            <a:ext cx="29044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600" dirty="0" smtClean="0">
                <a:latin typeface="Avenir Book" charset="0"/>
                <a:ea typeface="Avenir Book" charset="0"/>
                <a:cs typeface="Avenir Book" charset="0"/>
              </a:rPr>
              <a:t>(Lewis &amp; Frank; under review) </a:t>
            </a:r>
            <a:endParaRPr lang="en-US" sz="1600" dirty="0"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736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220" y="1507579"/>
            <a:ext cx="8686800" cy="35740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Tested for linear relationship between each linguistic variable and demographic/geographic variable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A challenge: non-independence</a:t>
            </a:r>
          </a:p>
          <a:p>
            <a:pPr lvl="1"/>
            <a:r>
              <a:rPr lang="en-US" sz="2000" dirty="0" smtClean="0"/>
              <a:t>Genetic relatedness</a:t>
            </a:r>
          </a:p>
          <a:p>
            <a:pPr lvl="1"/>
            <a:r>
              <a:rPr lang="en-US" sz="2000" dirty="0"/>
              <a:t>Language </a:t>
            </a:r>
            <a:r>
              <a:rPr lang="en-US" sz="2000" dirty="0" smtClean="0"/>
              <a:t>contact</a:t>
            </a:r>
          </a:p>
          <a:p>
            <a:pPr marL="457200" lvl="1" indent="0">
              <a:buNone/>
            </a:pPr>
            <a:endParaRPr lang="en-US" sz="2000" dirty="0" smtClean="0"/>
          </a:p>
          <a:p>
            <a:pPr marL="57150" indent="0">
              <a:buNone/>
            </a:pPr>
            <a:r>
              <a:rPr lang="en-US" sz="2400" dirty="0" smtClean="0"/>
              <a:t>One solution: Mixed-effect models </a:t>
            </a:r>
            <a:r>
              <a:rPr lang="en-US" sz="1800" dirty="0"/>
              <a:t>(Jaeger et </a:t>
            </a:r>
            <a:r>
              <a:rPr lang="en-US" sz="1800" dirty="0" smtClean="0"/>
              <a:t>al., </a:t>
            </a:r>
            <a:r>
              <a:rPr lang="en-US" sz="1800" dirty="0"/>
              <a:t>2011</a:t>
            </a:r>
            <a:r>
              <a:rPr lang="en-US" sz="1800" dirty="0" smtClean="0"/>
              <a:t>)</a:t>
            </a:r>
            <a:endParaRPr lang="en-US" sz="1600" dirty="0" smtClean="0"/>
          </a:p>
        </p:txBody>
      </p:sp>
      <p:grpSp>
        <p:nvGrpSpPr>
          <p:cNvPr id="6" name="Group 5"/>
          <p:cNvGrpSpPr/>
          <p:nvPr/>
        </p:nvGrpSpPr>
        <p:grpSpPr>
          <a:xfrm>
            <a:off x="996846" y="4560600"/>
            <a:ext cx="8767371" cy="3991131"/>
            <a:chOff x="996846" y="4622592"/>
            <a:chExt cx="8767371" cy="3991131"/>
          </a:xfrm>
        </p:grpSpPr>
        <p:sp>
          <p:nvSpPr>
            <p:cNvPr id="5" name="Rounded Rectangle 4"/>
            <p:cNvSpPr/>
            <p:nvPr/>
          </p:nvSpPr>
          <p:spPr>
            <a:xfrm>
              <a:off x="996846" y="5171604"/>
              <a:ext cx="7150308" cy="1020400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28575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Content Placeholder 2"/>
            <p:cNvSpPr txBox="1">
              <a:spLocks/>
            </p:cNvSpPr>
            <p:nvPr/>
          </p:nvSpPr>
          <p:spPr>
            <a:xfrm>
              <a:off x="1161736" y="4622592"/>
              <a:ext cx="8602481" cy="399113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914400" lvl="1" indent="-457200"/>
              <a:endParaRPr lang="en-US" sz="1600" dirty="0" smtClean="0"/>
            </a:p>
            <a:p>
              <a:pPr marL="914400" lvl="1" indent="-457200"/>
              <a:endParaRPr lang="en-US" sz="1600" b="1" dirty="0" smtClean="0"/>
            </a:p>
            <a:p>
              <a:pPr marL="0" indent="0">
                <a:buFont typeface="Arial"/>
                <a:buNone/>
              </a:pPr>
              <a:r>
                <a:rPr lang="en-US" sz="1600" b="1" dirty="0" err="1" smtClean="0">
                  <a:latin typeface="Andale Mono" charset="0"/>
                  <a:ea typeface="Andale Mono" charset="0"/>
                  <a:cs typeface="Andale Mono" charset="0"/>
                </a:rPr>
                <a:t>language.var</a:t>
              </a:r>
              <a:r>
                <a:rPr lang="en-US" sz="1600" b="1" dirty="0" smtClean="0">
                  <a:latin typeface="Andale Mono" charset="0"/>
                  <a:ea typeface="Andale Mono" charset="0"/>
                  <a:cs typeface="Andale Mono" charset="0"/>
                </a:rPr>
                <a:t> ∼ </a:t>
              </a:r>
              <a:r>
                <a:rPr lang="en-US" sz="1600" b="1" dirty="0" err="1" smtClean="0">
                  <a:latin typeface="Andale Mono" charset="0"/>
                  <a:ea typeface="Andale Mono" charset="0"/>
                  <a:cs typeface="Andale Mono" charset="0"/>
                </a:rPr>
                <a:t>environmental.var</a:t>
              </a:r>
              <a:r>
                <a:rPr lang="en-US" sz="1600" b="1" dirty="0" smtClean="0">
                  <a:latin typeface="Andale Mono" charset="0"/>
                  <a:ea typeface="Andale Mono" charset="0"/>
                  <a:cs typeface="Andale Mono" charset="0"/>
                </a:rPr>
                <a:t> + 	</a:t>
              </a:r>
              <a:endParaRPr lang="en-US" sz="1600" b="1" dirty="0">
                <a:latin typeface="Andale Mono" charset="0"/>
                <a:ea typeface="Andale Mono" charset="0"/>
                <a:cs typeface="Andale Mono" charset="0"/>
              </a:endParaRPr>
            </a:p>
            <a:p>
              <a:pPr marL="0" indent="0">
                <a:buFont typeface="Arial"/>
                <a:buNone/>
              </a:pPr>
              <a:r>
                <a:rPr lang="en-US" sz="1600" b="1" dirty="0">
                  <a:latin typeface="Andale Mono" charset="0"/>
                  <a:ea typeface="Andale Mono" charset="0"/>
                  <a:cs typeface="Andale Mono" charset="0"/>
                </a:rPr>
                <a:t> </a:t>
              </a:r>
              <a:r>
                <a:rPr lang="en-US" sz="1600" b="1" dirty="0" smtClean="0">
                  <a:latin typeface="Andale Mono" charset="0"/>
                  <a:ea typeface="Andale Mono" charset="0"/>
                  <a:cs typeface="Andale Mono" charset="0"/>
                </a:rPr>
                <a:t>              (</a:t>
              </a:r>
              <a:r>
                <a:rPr lang="en-US" sz="1600" b="1" dirty="0" err="1" smtClean="0">
                  <a:latin typeface="Andale Mono" charset="0"/>
                  <a:ea typeface="Andale Mono" charset="0"/>
                  <a:cs typeface="Andale Mono" charset="0"/>
                </a:rPr>
                <a:t>environmental.var</a:t>
              </a:r>
              <a:r>
                <a:rPr lang="en-US" sz="1600" b="1" dirty="0" smtClean="0">
                  <a:latin typeface="Andale Mono" charset="0"/>
                  <a:ea typeface="Andale Mono" charset="0"/>
                  <a:cs typeface="Andale Mono" charset="0"/>
                </a:rPr>
                <a:t> | </a:t>
              </a:r>
              <a:r>
                <a:rPr lang="en-US" sz="1600" b="1" dirty="0" err="1" smtClean="0">
                  <a:latin typeface="Andale Mono" charset="0"/>
                  <a:ea typeface="Andale Mono" charset="0"/>
                  <a:cs typeface="Andale Mono" charset="0"/>
                </a:rPr>
                <a:t>language.family</a:t>
              </a:r>
              <a:r>
                <a:rPr lang="en-US" sz="1600" b="1" dirty="0" smtClean="0">
                  <a:latin typeface="Andale Mono" charset="0"/>
                  <a:ea typeface="Andale Mono" charset="0"/>
                  <a:cs typeface="Andale Mono" charset="0"/>
                </a:rPr>
                <a:t>) +</a:t>
              </a:r>
            </a:p>
            <a:p>
              <a:pPr marL="0" indent="0">
                <a:buNone/>
              </a:pPr>
              <a:r>
                <a:rPr lang="en-US" sz="1600" b="1" dirty="0">
                  <a:latin typeface="Andale Mono" charset="0"/>
                  <a:ea typeface="Andale Mono" charset="0"/>
                  <a:cs typeface="Andale Mono" charset="0"/>
                </a:rPr>
                <a:t>	</a:t>
              </a:r>
              <a:r>
                <a:rPr lang="en-US" sz="1600" b="1" dirty="0" smtClean="0">
                  <a:latin typeface="Andale Mono" charset="0"/>
                  <a:ea typeface="Andale Mono" charset="0"/>
                  <a:cs typeface="Andale Mono" charset="0"/>
                </a:rPr>
                <a:t>			</a:t>
              </a:r>
              <a:r>
                <a:rPr lang="en-US" sz="1600" b="1" dirty="0">
                  <a:latin typeface="Andale Mono" charset="0"/>
                  <a:ea typeface="Andale Mono" charset="0"/>
                  <a:cs typeface="Andale Mono" charset="0"/>
                </a:rPr>
                <a:t>(</a:t>
              </a:r>
              <a:r>
                <a:rPr lang="en-US" sz="1600" b="1" dirty="0" err="1">
                  <a:latin typeface="Andale Mono" charset="0"/>
                  <a:ea typeface="Andale Mono" charset="0"/>
                  <a:cs typeface="Andale Mono" charset="0"/>
                </a:rPr>
                <a:t>environmental.var</a:t>
              </a:r>
              <a:r>
                <a:rPr lang="en-US" sz="1600" b="1" dirty="0">
                  <a:latin typeface="Andale Mono" charset="0"/>
                  <a:ea typeface="Andale Mono" charset="0"/>
                  <a:cs typeface="Andale Mono" charset="0"/>
                </a:rPr>
                <a:t> </a:t>
              </a:r>
              <a:r>
                <a:rPr lang="en-US" sz="1600" b="1" dirty="0" smtClean="0">
                  <a:latin typeface="Andale Mono" charset="0"/>
                  <a:ea typeface="Andale Mono" charset="0"/>
                  <a:cs typeface="Andale Mono" charset="0"/>
                </a:rPr>
                <a:t>| </a:t>
              </a:r>
              <a:r>
                <a:rPr lang="en-US" sz="1600" b="1" dirty="0" err="1" smtClean="0">
                  <a:latin typeface="Andale Mono" charset="0"/>
                  <a:ea typeface="Andale Mono" charset="0"/>
                  <a:cs typeface="Andale Mono" charset="0"/>
                </a:rPr>
                <a:t>origin.country</a:t>
              </a:r>
              <a:r>
                <a:rPr lang="en-US" sz="1600" b="1" dirty="0" smtClean="0">
                  <a:latin typeface="Andale Mono" charset="0"/>
                  <a:ea typeface="Andale Mono" charset="0"/>
                  <a:cs typeface="Andale Mono" charset="0"/>
                </a:rPr>
                <a:t>)</a:t>
              </a:r>
            </a:p>
            <a:p>
              <a:pPr marL="57150" indent="0">
                <a:buFont typeface="Arial"/>
                <a:buNone/>
              </a:pPr>
              <a:endParaRPr lang="en-US" sz="2800" dirty="0" smtClean="0"/>
            </a:p>
            <a:p>
              <a:pPr marL="0" indent="0">
                <a:buFont typeface="Arial"/>
                <a:buNone/>
              </a:pPr>
              <a:endParaRPr lang="en-US" sz="2800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477651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90" y="-5732"/>
            <a:ext cx="8817429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88784" y="317559"/>
            <a:ext cx="8169639" cy="620426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404" r="83354"/>
          <a:stretch/>
        </p:blipFill>
        <p:spPr>
          <a:xfrm>
            <a:off x="174013" y="4405912"/>
            <a:ext cx="1467752" cy="244116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403618" y="3362460"/>
            <a:ext cx="8169639" cy="204962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4679782" y="5881890"/>
            <a:ext cx="7234314" cy="1357431"/>
            <a:chOff x="2326546" y="2936983"/>
            <a:chExt cx="7234314" cy="1357431"/>
          </a:xfrm>
        </p:grpSpPr>
        <p:sp>
          <p:nvSpPr>
            <p:cNvPr id="19" name="Rounded Rectangle 18"/>
            <p:cNvSpPr/>
            <p:nvPr/>
          </p:nvSpPr>
          <p:spPr>
            <a:xfrm>
              <a:off x="2326546" y="2936983"/>
              <a:ext cx="3845654" cy="693723"/>
            </a:xfrm>
            <a:prstGeom prst="roundRect">
              <a:avLst/>
            </a:prstGeom>
            <a:solidFill>
              <a:srgbClr val="FFFF00">
                <a:alpha val="50196"/>
              </a:srgbClr>
            </a:solidFill>
            <a:ln w="28575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Content Placeholder 1"/>
            <p:cNvSpPr txBox="1">
              <a:spLocks/>
            </p:cNvSpPr>
            <p:nvPr/>
          </p:nvSpPr>
          <p:spPr>
            <a:xfrm>
              <a:off x="2433918" y="3136136"/>
              <a:ext cx="7126942" cy="1158278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342900" indent="-3429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1pPr>
              <a:lvl2pPr marL="742950" indent="-28575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8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2pPr>
              <a:lvl3pPr marL="1143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4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3pPr>
              <a:lvl4pPr marL="1600200" indent="-228600" algn="l" defTabSz="457200" rtl="0" eaLnBrk="1" latinLnBrk="0" hangingPunct="1">
                <a:spcBef>
                  <a:spcPct val="20000"/>
                </a:spcBef>
                <a:buFont typeface="Arial"/>
                <a:buChar char="–"/>
                <a:defRPr sz="20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4pPr>
              <a:lvl5pPr marL="2057400" indent="-228600" algn="l" defTabSz="457200" rtl="0" eaLnBrk="1" latinLnBrk="0" hangingPunct="1">
                <a:spcBef>
                  <a:spcPct val="20000"/>
                </a:spcBef>
                <a:buFont typeface="Arial"/>
                <a:buChar char="»"/>
                <a:defRPr sz="2000" kern="1200">
                  <a:solidFill>
                    <a:schemeClr val="tx1"/>
                  </a:solidFill>
                  <a:latin typeface="Avenir Book"/>
                  <a:ea typeface="+mn-ea"/>
                  <a:cs typeface="Avenir Book"/>
                </a:defRPr>
              </a:lvl5pPr>
              <a:lvl6pPr marL="25146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457200" rtl="0" eaLnBrk="1" latinLnBrk="0" hangingPunct="1">
                <a:spcBef>
                  <a:spcPct val="20000"/>
                </a:spcBef>
                <a:buFont typeface="Arial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/>
                <a:buNone/>
              </a:pPr>
              <a:r>
                <a:rPr lang="en-US" sz="1800" b="1" dirty="0" smtClean="0"/>
                <a:t>https://</a:t>
              </a:r>
              <a:r>
                <a:rPr lang="en-US" sz="1800" b="1" dirty="0" err="1" smtClean="0"/>
                <a:t>mlewis.shinyapps.io</a:t>
              </a:r>
              <a:r>
                <a:rPr lang="en-US" sz="1800" b="1" dirty="0" smtClean="0"/>
                <a:t>/</a:t>
              </a:r>
              <a:r>
                <a:rPr lang="en-US" sz="1800" b="1" dirty="0" err="1" smtClean="0"/>
                <a:t>lhnn</a:t>
              </a:r>
              <a:r>
                <a:rPr lang="en-US" sz="1800" b="1" dirty="0" smtClean="0"/>
                <a:t>/</a:t>
              </a:r>
              <a:endParaRPr lang="en-US" sz="1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37514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Uniform analysis of the Linguistic Niche Hypothesis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But: large number of variables make it difficult to distill coherent picture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Many variables correlated with each other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Used principle component analysis to reduce dimensionality, then fit same model as before</a:t>
            </a:r>
          </a:p>
        </p:txBody>
      </p:sp>
    </p:spTree>
    <p:extLst>
      <p:ext uri="{BB962C8B-B14F-4D97-AF65-F5344CB8AC3E}">
        <p14:creationId xmlns:p14="http://schemas.microsoft.com/office/powerpoint/2010/main" val="838651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5471"/>
            <a:ext cx="9144000" cy="6096000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160589" y="663387"/>
            <a:ext cx="2828428" cy="18646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i="1" dirty="0" smtClean="0"/>
              <a:t>Languages in cold, small communities are more complex.</a:t>
            </a:r>
          </a:p>
        </p:txBody>
      </p:sp>
      <p:sp>
        <p:nvSpPr>
          <p:cNvPr id="6" name="Rectangle 5"/>
          <p:cNvSpPr/>
          <p:nvPr/>
        </p:nvSpPr>
        <p:spPr>
          <a:xfrm>
            <a:off x="-174606" y="753731"/>
            <a:ext cx="3388453" cy="17743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245172" y="753731"/>
            <a:ext cx="3021157" cy="17743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098139" y="2528046"/>
            <a:ext cx="3220467" cy="18646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141923" y="4302361"/>
            <a:ext cx="3114044" cy="230911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8060" y="4489135"/>
            <a:ext cx="5759926" cy="191396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50910" y="2577357"/>
            <a:ext cx="2962937" cy="191396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103877" y="2604943"/>
            <a:ext cx="2962937" cy="191396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951913" y="6199790"/>
            <a:ext cx="2962937" cy="191396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-2541595" y="3485026"/>
            <a:ext cx="2962937" cy="191396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176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531817" cy="5048573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800" dirty="0"/>
              <a:t>M</a:t>
            </a:r>
            <a:r>
              <a:rPr lang="en-US" sz="2800" dirty="0" smtClean="0"/>
              <a:t>ore </a:t>
            </a:r>
            <a:r>
              <a:rPr lang="en-US" sz="2800" dirty="0"/>
              <a:t>complex </a:t>
            </a:r>
            <a:r>
              <a:rPr lang="en-US" sz="2800" dirty="0" smtClean="0"/>
              <a:t>languages </a:t>
            </a:r>
            <a:r>
              <a:rPr lang="en-US" sz="2800" dirty="0"/>
              <a:t>are spoken in </a:t>
            </a:r>
            <a:r>
              <a:rPr lang="en-US" sz="2800" dirty="0" smtClean="0"/>
              <a:t>small, cold regions</a:t>
            </a:r>
            <a:r>
              <a:rPr lang="en-US" sz="2800" dirty="0"/>
              <a:t>. </a:t>
            </a:r>
            <a:endParaRPr lang="en-US" sz="2800" dirty="0" smtClean="0"/>
          </a:p>
          <a:p>
            <a:pPr lvl="1"/>
            <a:r>
              <a:rPr lang="en-US" dirty="0"/>
              <a:t>across a range of linguistic </a:t>
            </a:r>
            <a:r>
              <a:rPr lang="en-US" dirty="0" smtClean="0"/>
              <a:t>features using </a:t>
            </a:r>
            <a:r>
              <a:rPr lang="en-US" dirty="0"/>
              <a:t>the same </a:t>
            </a:r>
            <a:r>
              <a:rPr lang="en-US" dirty="0" smtClean="0"/>
              <a:t>analytic </a:t>
            </a:r>
            <a:r>
              <a:rPr lang="en-US" dirty="0"/>
              <a:t>technique across all </a:t>
            </a:r>
            <a:r>
              <a:rPr lang="en-US" dirty="0" smtClean="0"/>
              <a:t>measures 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 smtClean="0"/>
              <a:t>Why small? 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arger </a:t>
            </a:r>
            <a:r>
              <a:rPr lang="en-US" dirty="0"/>
              <a:t>places have more </a:t>
            </a:r>
            <a:r>
              <a:rPr lang="en-US" dirty="0" smtClean="0"/>
              <a:t>second-language learners</a:t>
            </a:r>
          </a:p>
          <a:p>
            <a:pPr lvl="1"/>
            <a:r>
              <a:rPr lang="en-US" dirty="0" smtClean="0"/>
              <a:t>Second-language learners bad at acquiring complexity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anguages </a:t>
            </a:r>
            <a:r>
              <a:rPr lang="en-US" dirty="0"/>
              <a:t>adapt by </a:t>
            </a:r>
            <a:r>
              <a:rPr lang="en-US" dirty="0" smtClean="0"/>
              <a:t>simplifying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 smtClean="0"/>
              <a:t>Why cold?</a:t>
            </a:r>
          </a:p>
          <a:p>
            <a:pPr lvl="1"/>
            <a:r>
              <a:rPr lang="en-US" dirty="0" smtClean="0"/>
              <a:t>Maybe </a:t>
            </a:r>
            <a:r>
              <a:rPr lang="en-US" dirty="0"/>
              <a:t>speakers in colder regions are less </a:t>
            </a:r>
            <a:r>
              <a:rPr lang="en-US" dirty="0" smtClean="0"/>
              <a:t>itinerant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ess </a:t>
            </a:r>
            <a:r>
              <a:rPr lang="en-US" dirty="0"/>
              <a:t>contact with adult speakers of other </a:t>
            </a:r>
            <a:r>
              <a:rPr lang="en-US" dirty="0" smtClean="0"/>
              <a:t>languages?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1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b="1" dirty="0" smtClean="0"/>
              <a:t>Conclusion</a:t>
            </a:r>
            <a:endParaRPr lang="en-US" sz="4000" b="1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2842583" y="1507187"/>
            <a:ext cx="6301417" cy="5064094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Complexity bias as a case study in regularity</a:t>
            </a:r>
          </a:p>
          <a:p>
            <a:pPr lvl="1"/>
            <a:r>
              <a:rPr lang="en-US" dirty="0" smtClean="0"/>
              <a:t>Individuals have a bias to map long words onto more complex meanings</a:t>
            </a:r>
          </a:p>
          <a:p>
            <a:pPr lvl="1"/>
            <a:r>
              <a:rPr lang="en-US" dirty="0" smtClean="0"/>
              <a:t>Complexity grounded in basic cognitive process, but still an open question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 smtClean="0"/>
              <a:t>Use our understanding of cognitive processes to understand variation in macro regularities of social structure</a:t>
            </a:r>
          </a:p>
          <a:p>
            <a:pPr lvl="1"/>
            <a:r>
              <a:rPr lang="en-US" dirty="0" smtClean="0"/>
              <a:t>Learning pressures shape language regularities</a:t>
            </a:r>
            <a:endParaRPr lang="en-US" dirty="0"/>
          </a:p>
        </p:txBody>
      </p:sp>
      <p:pic>
        <p:nvPicPr>
          <p:cNvPr id="9" name="Picture 8" descr="Screen Shot 2015-02-16 at 9.03.3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92" y="1975577"/>
            <a:ext cx="2180637" cy="12050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92" y="4627687"/>
            <a:ext cx="2092271" cy="139484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417017" y="-2479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668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venir Book"/>
                <a:cs typeface="Avenir Book"/>
              </a:rPr>
              <a:t>Complexity Bias</a:t>
            </a:r>
            <a:endParaRPr lang="en-US" dirty="0">
              <a:latin typeface="Avenir Book"/>
              <a:cs typeface="Avenir Book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62376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A bias to map </a:t>
            </a:r>
            <a:r>
              <a:rPr lang="en-US" sz="2800" dirty="0"/>
              <a:t>longer words </a:t>
            </a:r>
            <a:r>
              <a:rPr lang="en-US" sz="2800" dirty="0" smtClean="0"/>
              <a:t>(in terms of phonemes</a:t>
            </a:r>
            <a:r>
              <a:rPr lang="en-US" sz="2800" dirty="0"/>
              <a:t>, morphemes, syllables</a:t>
            </a:r>
            <a:r>
              <a:rPr lang="en-US" sz="2800" dirty="0" smtClean="0"/>
              <a:t>) to more complex referents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16231" y="3257858"/>
            <a:ext cx="368299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solidFill>
                  <a:srgbClr val="0000FF"/>
                </a:solidFill>
                <a:latin typeface="Century"/>
                <a:cs typeface="Century"/>
              </a:rPr>
              <a:t> </a:t>
            </a:r>
            <a:r>
              <a:rPr lang="en-US" sz="4000" b="1" i="1" dirty="0" err="1" smtClean="0">
                <a:solidFill>
                  <a:srgbClr val="0000FF"/>
                </a:solidFill>
                <a:latin typeface="Avenir Book"/>
                <a:cs typeface="Avenir Book"/>
              </a:rPr>
              <a:t>tupabugorn</a:t>
            </a:r>
            <a:endParaRPr lang="en-US" sz="3200" b="1" i="1" dirty="0">
              <a:solidFill>
                <a:srgbClr val="0000FF"/>
              </a:solidFill>
              <a:latin typeface="Avenir Book"/>
              <a:cs typeface="Avenir Book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3440708" y="4014881"/>
            <a:ext cx="948661" cy="768767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obj_14_p2.jp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286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438" y="4672884"/>
            <a:ext cx="1823270" cy="1823270"/>
          </a:xfrm>
          <a:prstGeom prst="rect">
            <a:avLst/>
          </a:prstGeom>
        </p:spPr>
      </p:pic>
      <p:pic>
        <p:nvPicPr>
          <p:cNvPr id="5" name="Picture 4" descr="obj_12_p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0038" y="4550079"/>
            <a:ext cx="2476102" cy="2476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018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82359" y="2853489"/>
            <a:ext cx="8229600" cy="1143000"/>
          </a:xfrm>
        </p:spPr>
        <p:txBody>
          <a:bodyPr/>
          <a:lstStyle/>
          <a:p>
            <a:r>
              <a:rPr lang="en-US" b="1" i="1" dirty="0" smtClean="0">
                <a:latin typeface="Avenir Book"/>
                <a:cs typeface="Avenir Book"/>
              </a:rPr>
              <a:t>Thank you</a:t>
            </a:r>
            <a:endParaRPr lang="en-US" b="1" i="1" dirty="0">
              <a:latin typeface="Avenir Book"/>
              <a:cs typeface="Avenir Book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0520" y="192413"/>
            <a:ext cx="8793278" cy="6465153"/>
          </a:xfrm>
          <a:prstGeom prst="rect">
            <a:avLst/>
          </a:prstGeom>
          <a:noFill/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57150" cmpd="sng">
                <a:solidFill>
                  <a:schemeClr val="tx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750896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p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082" y="2667618"/>
            <a:ext cx="3270935" cy="1962561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Where does the bias in language come from?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97073" y="5029892"/>
            <a:ext cx="852739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Avenir Book"/>
                <a:cs typeface="Avenir Book"/>
              </a:rPr>
              <a:t>Complexity bias </a:t>
            </a:r>
            <a:r>
              <a:rPr lang="en-US" sz="2800" dirty="0">
                <a:latin typeface="Avenir Book"/>
                <a:cs typeface="Avenir Book"/>
              </a:rPr>
              <a:t>in </a:t>
            </a:r>
            <a:r>
              <a:rPr lang="en-US" sz="2800" i="1" dirty="0">
                <a:latin typeface="Avenir Book"/>
                <a:cs typeface="Avenir Book"/>
              </a:rPr>
              <a:t>individual </a:t>
            </a:r>
            <a:r>
              <a:rPr lang="en-US" sz="2800" i="1" dirty="0" smtClean="0">
                <a:latin typeface="Avenir Book"/>
                <a:cs typeface="Avenir Book"/>
              </a:rPr>
              <a:t>speakers</a:t>
            </a:r>
            <a:r>
              <a:rPr lang="en-US" sz="2800" dirty="0">
                <a:latin typeface="Avenir Book"/>
                <a:cs typeface="Avenir Book"/>
              </a:rPr>
              <a:t> </a:t>
            </a:r>
            <a:r>
              <a:rPr lang="en-US" sz="2800" dirty="0" smtClean="0">
                <a:latin typeface="Avenir Book"/>
                <a:cs typeface="Avenir Book"/>
              </a:rPr>
              <a:t>over time leads </a:t>
            </a:r>
            <a:r>
              <a:rPr lang="en-US" sz="2800" dirty="0">
                <a:latin typeface="Avenir Book"/>
                <a:cs typeface="Avenir Book"/>
              </a:rPr>
              <a:t>to </a:t>
            </a:r>
            <a:r>
              <a:rPr lang="en-US" sz="2800" dirty="0" smtClean="0">
                <a:latin typeface="Avenir Book"/>
                <a:cs typeface="Avenir Book"/>
              </a:rPr>
              <a:t>the same </a:t>
            </a:r>
            <a:r>
              <a:rPr lang="en-US" sz="2800" dirty="0">
                <a:latin typeface="Avenir Book"/>
                <a:cs typeface="Avenir Book"/>
              </a:rPr>
              <a:t>regularity emerging in </a:t>
            </a:r>
            <a:r>
              <a:rPr lang="en-US" sz="2800" i="1" dirty="0">
                <a:latin typeface="Avenir Book"/>
                <a:cs typeface="Avenir Book"/>
              </a:rPr>
              <a:t>the structure of the </a:t>
            </a:r>
            <a:r>
              <a:rPr lang="en-US" sz="2800" i="1" dirty="0" smtClean="0">
                <a:latin typeface="Avenir Book"/>
                <a:cs typeface="Avenir Book"/>
              </a:rPr>
              <a:t>lexicon</a:t>
            </a:r>
            <a:endParaRPr lang="en-US" sz="2800" i="1" dirty="0">
              <a:latin typeface="Avenir Book"/>
              <a:cs typeface="Avenir Book"/>
            </a:endParaRPr>
          </a:p>
        </p:txBody>
      </p:sp>
      <p:pic>
        <p:nvPicPr>
          <p:cNvPr id="16" name="Picture 15" descr="Screen Shot 2015-02-16 at 9.03.39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54" y="2659259"/>
            <a:ext cx="2622077" cy="144895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97074" y="2168543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Avenir Book"/>
                <a:cs typeface="Avenir Book"/>
              </a:rPr>
              <a:t>Productive </a:t>
            </a:r>
            <a:r>
              <a:rPr lang="en-US" sz="2000" b="1" dirty="0">
                <a:latin typeface="Avenir Book"/>
                <a:cs typeface="Avenir Book"/>
              </a:rPr>
              <a:t>c</a:t>
            </a:r>
            <a:r>
              <a:rPr lang="en-US" sz="2000" b="1" dirty="0" smtClean="0">
                <a:latin typeface="Avenir Book"/>
                <a:cs typeface="Avenir Book"/>
              </a:rPr>
              <a:t>omplexity </a:t>
            </a:r>
            <a:r>
              <a:rPr lang="en-US" sz="2000" b="1" dirty="0">
                <a:latin typeface="Avenir Book"/>
                <a:cs typeface="Avenir Book"/>
              </a:rPr>
              <a:t>b</a:t>
            </a:r>
            <a:r>
              <a:rPr lang="en-US" sz="2000" b="1" dirty="0" smtClean="0">
                <a:latin typeface="Avenir Book"/>
                <a:cs typeface="Avenir Book"/>
              </a:rPr>
              <a:t>ias</a:t>
            </a:r>
            <a:endParaRPr lang="en-US" sz="2000" b="1" dirty="0">
              <a:latin typeface="Avenir Book"/>
              <a:cs typeface="Avenir Book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514169" y="2175273"/>
            <a:ext cx="281359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>
                <a:latin typeface="Avenir Book"/>
                <a:cs typeface="Avenir Book"/>
              </a:rPr>
              <a:t>Lexical complexity </a:t>
            </a:r>
            <a:r>
              <a:rPr lang="en-US" sz="2000" b="1" dirty="0">
                <a:latin typeface="Avenir Book"/>
                <a:cs typeface="Avenir Book"/>
              </a:rPr>
              <a:t>b</a:t>
            </a:r>
            <a:r>
              <a:rPr lang="en-US" sz="2000" b="1" dirty="0" smtClean="0">
                <a:latin typeface="Avenir Book"/>
                <a:cs typeface="Avenir Book"/>
              </a:rPr>
              <a:t>ias</a:t>
            </a:r>
            <a:endParaRPr lang="en-US" sz="2000" b="1" dirty="0">
              <a:latin typeface="Avenir Book"/>
              <a:cs typeface="Avenir Book"/>
            </a:endParaRPr>
          </a:p>
        </p:txBody>
      </p:sp>
      <p:sp>
        <p:nvSpPr>
          <p:cNvPr id="20" name="Right Arrow 19"/>
          <p:cNvSpPr/>
          <p:nvPr/>
        </p:nvSpPr>
        <p:spPr>
          <a:xfrm>
            <a:off x="3862138" y="3101520"/>
            <a:ext cx="1102754" cy="551591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955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8" grpId="0"/>
      <p:bldP spid="19" grpId="0"/>
      <p:bldP spid="2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does the bias in language come from?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646882"/>
          </a:xfrm>
        </p:spPr>
        <p:txBody>
          <a:bodyPr>
            <a:normAutofit/>
          </a:bodyPr>
          <a:lstStyle/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06436" y="201607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360117" y="2006807"/>
            <a:ext cx="8889714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/>
              <a:t> A mechanism over multiple </a:t>
            </a:r>
            <a:r>
              <a:rPr lang="en-US" dirty="0"/>
              <a:t>timescales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6802499" y="6518324"/>
            <a:ext cx="23696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aseline="30000" dirty="0">
                <a:latin typeface="Avenir Book"/>
                <a:cs typeface="Avenir Book"/>
              </a:rPr>
              <a:t>(Griffiths &amp; </a:t>
            </a:r>
            <a:r>
              <a:rPr lang="en-US" sz="2400" baseline="30000" dirty="0" err="1">
                <a:latin typeface="Avenir Book"/>
                <a:cs typeface="Avenir Book"/>
              </a:rPr>
              <a:t>Kalish</a:t>
            </a:r>
            <a:r>
              <a:rPr lang="en-US" sz="2400" baseline="30000" dirty="0">
                <a:latin typeface="Avenir Book"/>
                <a:cs typeface="Avenir Book"/>
              </a:rPr>
              <a:t>, 2007</a:t>
            </a:r>
            <a:r>
              <a:rPr lang="en-US" sz="2400" baseline="30000" dirty="0" smtClean="0">
                <a:latin typeface="Avenir Book"/>
                <a:cs typeface="Avenir Book"/>
              </a:rPr>
              <a:t>)</a:t>
            </a:r>
            <a:endParaRPr lang="en-US" sz="2400" dirty="0">
              <a:latin typeface="Avenir Book"/>
              <a:cs typeface="Avenir Book"/>
            </a:endParaRPr>
          </a:p>
        </p:txBody>
      </p:sp>
      <p:pic>
        <p:nvPicPr>
          <p:cNvPr id="7" name="Picture 6" descr="conversation-clipart-chat-hi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6" t="11509" r="10156" b="10227"/>
          <a:stretch/>
        </p:blipFill>
        <p:spPr>
          <a:xfrm>
            <a:off x="507571" y="3234559"/>
            <a:ext cx="1590819" cy="1564977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480718" y="4969317"/>
            <a:ext cx="1590819" cy="290491"/>
          </a:xfrm>
          <a:prstGeom prst="rightArrow">
            <a:avLst/>
          </a:prstGeom>
          <a:solidFill>
            <a:srgbClr val="0000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08820" y="4902234"/>
            <a:ext cx="37950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latin typeface="Avenir Book"/>
                <a:cs typeface="Avenir Book"/>
              </a:rPr>
              <a:t>Conversational timescale (minutes)</a:t>
            </a:r>
            <a:endParaRPr lang="en-US" b="1" i="1" dirty="0">
              <a:latin typeface="Avenir Book"/>
              <a:cs typeface="Avenir Book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667289" y="5351191"/>
            <a:ext cx="25705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latin typeface="Avenir Book"/>
                <a:cs typeface="Avenir Book"/>
              </a:rPr>
              <a:t>Language change </a:t>
            </a:r>
          </a:p>
          <a:p>
            <a:r>
              <a:rPr lang="en-US" b="1" i="1" dirty="0" smtClean="0">
                <a:latin typeface="Avenir Book"/>
                <a:cs typeface="Avenir Book"/>
              </a:rPr>
              <a:t>timescale (many years)</a:t>
            </a:r>
            <a:endParaRPr lang="en-US" b="1" i="1" dirty="0">
              <a:latin typeface="Avenir Book"/>
              <a:cs typeface="Avenir Book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480719" y="5421739"/>
            <a:ext cx="6139534" cy="290491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18443" y="4863485"/>
            <a:ext cx="3463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 avenir book"/>
                <a:cs typeface=" avenir book"/>
              </a:rPr>
              <a:t>t</a:t>
            </a:r>
            <a:endParaRPr lang="en-US" sz="2400" i="1" dirty="0">
              <a:latin typeface=" avenir book"/>
              <a:cs typeface=" 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1481815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8" grpId="0" animBg="1"/>
      <p:bldP spid="10" grpId="0"/>
      <p:bldP spid="11" grpId="0"/>
      <p:bldP spid="12" grpId="0" animBg="1"/>
      <p:bldP spid="1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63645" y="1710600"/>
            <a:ext cx="3796540" cy="43402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 smtClean="0"/>
              <a:t>Word learning</a:t>
            </a:r>
            <a:endParaRPr lang="en-US" sz="2400" dirty="0"/>
          </a:p>
        </p:txBody>
      </p:sp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dirty="0" smtClean="0"/>
              <a:t>Study 6: </a:t>
            </a:r>
            <a:r>
              <a:rPr lang="en-US" dirty="0"/>
              <a:t>L</a:t>
            </a:r>
            <a:r>
              <a:rPr lang="en-US" dirty="0" smtClean="0"/>
              <a:t>exical learning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21345" y="2236329"/>
            <a:ext cx="3147499" cy="2918252"/>
            <a:chOff x="521345" y="2071717"/>
            <a:chExt cx="3147499" cy="2918252"/>
          </a:xfrm>
        </p:grpSpPr>
        <p:sp>
          <p:nvSpPr>
            <p:cNvPr id="3" name="Rectangle 2"/>
            <p:cNvSpPr/>
            <p:nvPr/>
          </p:nvSpPr>
          <p:spPr>
            <a:xfrm>
              <a:off x="521345" y="2071717"/>
              <a:ext cx="3147499" cy="2918252"/>
            </a:xfrm>
            <a:prstGeom prst="rect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 descr="Screen Shot 2015-02-17 at 8.09.07 A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4582"/>
            <a:stretch/>
          </p:blipFill>
          <p:spPr>
            <a:xfrm>
              <a:off x="601972" y="2110200"/>
              <a:ext cx="3015556" cy="2712510"/>
            </a:xfrm>
            <a:prstGeom prst="rect">
              <a:avLst/>
            </a:prstGeom>
          </p:spPr>
        </p:pic>
      </p:grpSp>
      <p:grpSp>
        <p:nvGrpSpPr>
          <p:cNvPr id="33" name="Group 32"/>
          <p:cNvGrpSpPr/>
          <p:nvPr/>
        </p:nvGrpSpPr>
        <p:grpSpPr>
          <a:xfrm>
            <a:off x="801066" y="2446991"/>
            <a:ext cx="3147499" cy="2918252"/>
            <a:chOff x="3297624" y="2224117"/>
            <a:chExt cx="3147499" cy="2918252"/>
          </a:xfrm>
        </p:grpSpPr>
        <p:sp>
          <p:nvSpPr>
            <p:cNvPr id="30" name="Rectangle 29"/>
            <p:cNvSpPr/>
            <p:nvPr/>
          </p:nvSpPr>
          <p:spPr>
            <a:xfrm>
              <a:off x="3297624" y="2224117"/>
              <a:ext cx="3147499" cy="2918252"/>
            </a:xfrm>
            <a:prstGeom prst="rect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 descr="Screen Shot 2015-02-17 at 8.21.52 A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394"/>
            <a:stretch/>
          </p:blipFill>
          <p:spPr>
            <a:xfrm>
              <a:off x="3560203" y="2295207"/>
              <a:ext cx="2699315" cy="2757366"/>
            </a:xfrm>
            <a:prstGeom prst="rect">
              <a:avLst/>
            </a:prstGeom>
          </p:spPr>
        </p:pic>
      </p:grpSp>
      <p:grpSp>
        <p:nvGrpSpPr>
          <p:cNvPr id="38" name="Group 37"/>
          <p:cNvGrpSpPr/>
          <p:nvPr/>
        </p:nvGrpSpPr>
        <p:grpSpPr>
          <a:xfrm>
            <a:off x="1085411" y="2672965"/>
            <a:ext cx="3147499" cy="2918252"/>
            <a:chOff x="1723875" y="2832437"/>
            <a:chExt cx="3147499" cy="2918252"/>
          </a:xfrm>
        </p:grpSpPr>
        <p:sp>
          <p:nvSpPr>
            <p:cNvPr id="35" name="Rectangle 34"/>
            <p:cNvSpPr/>
            <p:nvPr/>
          </p:nvSpPr>
          <p:spPr>
            <a:xfrm>
              <a:off x="1723875" y="2832437"/>
              <a:ext cx="3147499" cy="2918252"/>
            </a:xfrm>
            <a:prstGeom prst="rect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7" name="Picture 36" descr="Screen Shot 2015-02-17 at 8.21.35 AM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5424" y="2894927"/>
              <a:ext cx="2404048" cy="2842934"/>
            </a:xfrm>
            <a:prstGeom prst="rect">
              <a:avLst/>
            </a:prstGeom>
          </p:spPr>
        </p:pic>
      </p:grpSp>
      <p:grpSp>
        <p:nvGrpSpPr>
          <p:cNvPr id="43" name="Group 42"/>
          <p:cNvGrpSpPr/>
          <p:nvPr/>
        </p:nvGrpSpPr>
        <p:grpSpPr>
          <a:xfrm>
            <a:off x="1393012" y="2916197"/>
            <a:ext cx="3147499" cy="2918252"/>
            <a:chOff x="1876275" y="2984837"/>
            <a:chExt cx="3147499" cy="2918252"/>
          </a:xfrm>
        </p:grpSpPr>
        <p:sp>
          <p:nvSpPr>
            <p:cNvPr id="40" name="Rectangle 39"/>
            <p:cNvSpPr/>
            <p:nvPr/>
          </p:nvSpPr>
          <p:spPr>
            <a:xfrm>
              <a:off x="1876275" y="2984837"/>
              <a:ext cx="3147499" cy="2918252"/>
            </a:xfrm>
            <a:prstGeom prst="rect">
              <a:avLst/>
            </a:prstGeom>
            <a:solidFill>
              <a:schemeClr val="bg1"/>
            </a:solidFill>
            <a:ln w="38100" cmpd="sng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2" name="Picture 41" descr="Screen Shot 2015-02-17 at 8.21.45 AM.pn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31940" y="3023321"/>
              <a:ext cx="2206553" cy="2855147"/>
            </a:xfrm>
            <a:prstGeom prst="rect">
              <a:avLst/>
            </a:prstGeom>
          </p:spPr>
        </p:pic>
      </p:grpSp>
      <p:sp>
        <p:nvSpPr>
          <p:cNvPr id="45" name="TextBox 44"/>
          <p:cNvSpPr txBox="1"/>
          <p:nvPr/>
        </p:nvSpPr>
        <p:spPr>
          <a:xfrm>
            <a:off x="1899182" y="5948405"/>
            <a:ext cx="25026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Avenir Book"/>
                <a:cs typeface="Avenir Book"/>
              </a:rPr>
              <a:t>(10 word-object pairs x4)</a:t>
            </a:r>
            <a:endParaRPr lang="en-US" sz="1600" dirty="0">
              <a:latin typeface="Avenir Book"/>
              <a:cs typeface="Avenir Book"/>
            </a:endParaRPr>
          </a:p>
        </p:txBody>
      </p:sp>
      <p:sp>
        <p:nvSpPr>
          <p:cNvPr id="50" name="Content Placeholder 2"/>
          <p:cNvSpPr txBox="1">
            <a:spLocks/>
          </p:cNvSpPr>
          <p:nvPr/>
        </p:nvSpPr>
        <p:spPr>
          <a:xfrm>
            <a:off x="6120240" y="2802897"/>
            <a:ext cx="3796540" cy="4340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 smtClean="0"/>
              <a:t>Word recall</a:t>
            </a:r>
            <a:endParaRPr lang="en-US" sz="2400" dirty="0"/>
          </a:p>
        </p:txBody>
      </p:sp>
      <p:grpSp>
        <p:nvGrpSpPr>
          <p:cNvPr id="55" name="Group 54"/>
          <p:cNvGrpSpPr/>
          <p:nvPr/>
        </p:nvGrpSpPr>
        <p:grpSpPr>
          <a:xfrm>
            <a:off x="5101873" y="3315027"/>
            <a:ext cx="3827529" cy="3349883"/>
            <a:chOff x="5204216" y="3315027"/>
            <a:chExt cx="3827529" cy="3349883"/>
          </a:xfrm>
        </p:grpSpPr>
        <p:grpSp>
          <p:nvGrpSpPr>
            <p:cNvPr id="49" name="Group 48"/>
            <p:cNvGrpSpPr/>
            <p:nvPr/>
          </p:nvGrpSpPr>
          <p:grpSpPr>
            <a:xfrm>
              <a:off x="5204216" y="3315027"/>
              <a:ext cx="3827529" cy="3349883"/>
              <a:chOff x="5204216" y="2884371"/>
              <a:chExt cx="3827529" cy="3349883"/>
            </a:xfrm>
          </p:grpSpPr>
          <p:sp>
            <p:nvSpPr>
              <p:cNvPr id="47" name="Rectangle 46"/>
              <p:cNvSpPr/>
              <p:nvPr/>
            </p:nvSpPr>
            <p:spPr>
              <a:xfrm>
                <a:off x="5204216" y="2884371"/>
                <a:ext cx="3827529" cy="3349883"/>
              </a:xfrm>
              <a:prstGeom prst="rect">
                <a:avLst/>
              </a:prstGeom>
              <a:solidFill>
                <a:schemeClr val="bg1"/>
              </a:solidFill>
              <a:ln w="38100" cmpd="sng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4" name="Picture 43" descr="Screen Shot 2015-02-17 at 8.09.55 AM.png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11631"/>
              <a:stretch/>
            </p:blipFill>
            <p:spPr>
              <a:xfrm>
                <a:off x="5319678" y="3034599"/>
                <a:ext cx="3609724" cy="3064037"/>
              </a:xfrm>
              <a:prstGeom prst="rect">
                <a:avLst/>
              </a:prstGeom>
            </p:spPr>
          </p:pic>
        </p:grpSp>
        <p:pic>
          <p:nvPicPr>
            <p:cNvPr id="52" name="Picture 51" descr="obj_8.jp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8530" y="3807679"/>
              <a:ext cx="2244782" cy="2244782"/>
            </a:xfrm>
            <a:prstGeom prst="rect">
              <a:avLst/>
            </a:prstGeom>
          </p:spPr>
        </p:pic>
        <p:pic>
          <p:nvPicPr>
            <p:cNvPr id="53" name="Picture 52" descr="obj_8.jpg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111"/>
            <a:stretch/>
          </p:blipFill>
          <p:spPr>
            <a:xfrm>
              <a:off x="8083241" y="3922693"/>
              <a:ext cx="410071" cy="1873429"/>
            </a:xfrm>
            <a:prstGeom prst="rect">
              <a:avLst/>
            </a:prstGeom>
          </p:spPr>
        </p:pic>
        <p:pic>
          <p:nvPicPr>
            <p:cNvPr id="54" name="Picture 53" descr="obj_8.jpg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111"/>
            <a:stretch/>
          </p:blipFill>
          <p:spPr>
            <a:xfrm>
              <a:off x="5966520" y="4087921"/>
              <a:ext cx="410071" cy="18734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391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5" grpId="0"/>
      <p:bldP spid="5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</a:t>
            </a:r>
            <a:r>
              <a:rPr lang="en-US" dirty="0" smtClean="0"/>
              <a:t>6a: </a:t>
            </a:r>
            <a:r>
              <a:rPr lang="en-US" dirty="0"/>
              <a:t>L</a:t>
            </a:r>
            <a:r>
              <a:rPr lang="en-US" dirty="0" smtClean="0"/>
              <a:t>exical </a:t>
            </a:r>
            <a:r>
              <a:rPr lang="en-US" dirty="0"/>
              <a:t>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Generated random lexicon</a:t>
            </a:r>
          </a:p>
          <a:p>
            <a:pPr lvl="1"/>
            <a:r>
              <a:rPr lang="en-US" dirty="0"/>
              <a:t>	Words: 3, 5, 7, 9, 11 characters (CV syllables)</a:t>
            </a:r>
          </a:p>
          <a:p>
            <a:pPr lvl="1"/>
            <a:r>
              <a:rPr lang="en-US" dirty="0"/>
              <a:t>	Objects: 2 from each complexity </a:t>
            </a:r>
            <a:r>
              <a:rPr lang="en-US" dirty="0" smtClean="0"/>
              <a:t>quintile</a:t>
            </a:r>
          </a:p>
          <a:p>
            <a:pPr lvl="1"/>
            <a:endParaRPr lang="en-US" dirty="0" smtClean="0"/>
          </a:p>
          <a:p>
            <a:pPr marL="57150" indent="0">
              <a:buNone/>
            </a:pPr>
            <a:r>
              <a:rPr lang="en-US" sz="2800" dirty="0" smtClean="0"/>
              <a:t>Predictions:</a:t>
            </a:r>
          </a:p>
          <a:p>
            <a:pPr marL="857250" lvl="1" indent="-457200">
              <a:buFont typeface="Lucida Grande"/>
              <a:buChar char="-"/>
            </a:pPr>
            <a:r>
              <a:rPr lang="en-US" u="sng" dirty="0" smtClean="0"/>
              <a:t>Word forms</a:t>
            </a:r>
            <a:r>
              <a:rPr lang="en-US" dirty="0" smtClean="0"/>
              <a:t>: Become more stable </a:t>
            </a:r>
          </a:p>
          <a:p>
            <a:pPr marL="857250" lvl="1" indent="-457200">
              <a:buFont typeface="Lucida Grande"/>
              <a:buChar char="-"/>
            </a:pPr>
            <a:r>
              <a:rPr lang="en-US" u="sng" dirty="0" smtClean="0"/>
              <a:t>Complexity bias</a:t>
            </a:r>
            <a:r>
              <a:rPr lang="en-US" dirty="0" smtClean="0"/>
              <a:t>: Shorten words for simple objects, lengthen words for complex objects</a:t>
            </a:r>
            <a:endParaRPr lang="en-US" dirty="0"/>
          </a:p>
        </p:txBody>
      </p:sp>
      <p:pic>
        <p:nvPicPr>
          <p:cNvPr id="4" name="Picture 3" descr="obj_29_p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527" y="5848511"/>
            <a:ext cx="741360" cy="7413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7887" y="5992868"/>
            <a:ext cx="1031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>
                <a:latin typeface="Avenir Book"/>
                <a:cs typeface="Avenir Book"/>
              </a:rPr>
              <a:t>n</a:t>
            </a:r>
            <a:r>
              <a:rPr lang="en-US" sz="2400" i="1" dirty="0" err="1" smtClean="0">
                <a:latin typeface="Avenir Book"/>
                <a:cs typeface="Avenir Book"/>
              </a:rPr>
              <a:t>inop</a:t>
            </a:r>
            <a:r>
              <a:rPr lang="en-US" sz="2400" i="1" dirty="0" smtClean="0">
                <a:latin typeface="Avenir Book"/>
                <a:cs typeface="Avenir Book"/>
              </a:rPr>
              <a:t> </a:t>
            </a:r>
            <a:endParaRPr lang="en-US" sz="2400" i="1" dirty="0">
              <a:latin typeface="Avenir Book"/>
              <a:cs typeface="Avenir Book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228651" y="6269015"/>
            <a:ext cx="596288" cy="0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889964" y="5989103"/>
            <a:ext cx="660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 smtClean="0">
                <a:latin typeface="Avenir Book"/>
                <a:cs typeface="Avenir Book"/>
              </a:rPr>
              <a:t>nin</a:t>
            </a:r>
            <a:endParaRPr lang="en-US" sz="2400" i="1" dirty="0">
              <a:latin typeface="Avenir Book"/>
              <a:cs typeface="Avenir Book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65967" y="5992868"/>
            <a:ext cx="10310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>
                <a:latin typeface="Avenir Book"/>
                <a:cs typeface="Avenir Book"/>
              </a:rPr>
              <a:t>n</a:t>
            </a:r>
            <a:r>
              <a:rPr lang="en-US" sz="2400" i="1" dirty="0" err="1" smtClean="0">
                <a:latin typeface="Avenir Book"/>
                <a:cs typeface="Avenir Book"/>
              </a:rPr>
              <a:t>inop</a:t>
            </a:r>
            <a:r>
              <a:rPr lang="en-US" sz="2400" i="1" dirty="0" smtClean="0">
                <a:latin typeface="Avenir Book"/>
                <a:cs typeface="Avenir Book"/>
              </a:rPr>
              <a:t> </a:t>
            </a:r>
            <a:endParaRPr lang="en-US" sz="2400" i="1" dirty="0">
              <a:latin typeface="Avenir Book"/>
              <a:cs typeface="Avenir Book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456378" y="5990257"/>
            <a:ext cx="13732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err="1" smtClean="0">
                <a:latin typeface="Avenir Book"/>
                <a:cs typeface="Avenir Book"/>
              </a:rPr>
              <a:t>ninopen</a:t>
            </a:r>
            <a:r>
              <a:rPr lang="en-US" sz="2400" i="1" dirty="0" smtClean="0">
                <a:latin typeface="Avenir Book"/>
                <a:cs typeface="Avenir Book"/>
              </a:rPr>
              <a:t> </a:t>
            </a:r>
            <a:endParaRPr lang="en-US" sz="2400" i="1" dirty="0">
              <a:latin typeface="Avenir Book"/>
              <a:cs typeface="Avenir Book"/>
            </a:endParaRPr>
          </a:p>
        </p:txBody>
      </p:sp>
      <p:pic>
        <p:nvPicPr>
          <p:cNvPr id="13" name="Picture 12" descr="obj_5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9277" y="5848511"/>
            <a:ext cx="756690" cy="75669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6796967" y="6269015"/>
            <a:ext cx="596288" cy="0"/>
          </a:xfrm>
          <a:prstGeom prst="straightConnector1">
            <a:avLst/>
          </a:prstGeom>
          <a:ln w="381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8247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  <p:bldP spid="5" grpId="0"/>
      <p:bldP spid="7" grpId="0"/>
      <p:bldP spid="10" grpId="0"/>
      <p:bldP spid="1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5852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Study 6a: Results</a:t>
            </a:r>
            <a:br>
              <a:rPr lang="en-US" dirty="0" smtClean="0"/>
            </a:br>
            <a:r>
              <a:rPr lang="en-US" sz="2700" dirty="0"/>
              <a:t>Words are </a:t>
            </a:r>
            <a:r>
              <a:rPr lang="en-US" sz="2700" dirty="0" smtClean="0"/>
              <a:t>shortened </a:t>
            </a:r>
            <a:r>
              <a:rPr lang="en-US" sz="2700" dirty="0"/>
              <a:t>for simple objects</a:t>
            </a:r>
            <a:br>
              <a:rPr lang="en-US" sz="2700" dirty="0"/>
            </a:br>
            <a:endParaRPr lang="en-US" sz="2700" dirty="0"/>
          </a:p>
        </p:txBody>
      </p:sp>
      <p:pic>
        <p:nvPicPr>
          <p:cNvPr id="4" name="Picture 3" descr="E6a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9976" y="1925632"/>
            <a:ext cx="4102847" cy="410284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16200000">
            <a:off x="1295977" y="4253851"/>
            <a:ext cx="1620957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Avenir Book"/>
                <a:cs typeface="Avenir Book"/>
              </a:rPr>
              <a:t>Shorter words</a:t>
            </a:r>
            <a:endParaRPr lang="en-US" b="1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2136336" y="2216430"/>
            <a:ext cx="1" cy="1336903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131378" y="6064947"/>
            <a:ext cx="415008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Avenir Book"/>
                <a:cs typeface="Avenir Book"/>
              </a:rPr>
              <a:t>C</a:t>
            </a:r>
            <a:r>
              <a:rPr lang="en-US" b="1" dirty="0" smtClean="0">
                <a:solidFill>
                  <a:srgbClr val="FF0000"/>
                </a:solidFill>
                <a:latin typeface="Avenir Book"/>
                <a:cs typeface="Avenir Book"/>
              </a:rPr>
              <a:t>omplexity</a:t>
            </a:r>
            <a:endParaRPr lang="en-US" b="1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4515347" y="6290335"/>
            <a:ext cx="1655217" cy="0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246576" y="2216430"/>
            <a:ext cx="3506821" cy="321737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157882" y="6443846"/>
            <a:ext cx="903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venir Book"/>
                <a:cs typeface="Avenir Book"/>
              </a:rPr>
              <a:t>N = 50</a:t>
            </a:r>
            <a:endParaRPr lang="en-US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86085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Study </a:t>
            </a:r>
            <a:r>
              <a:rPr lang="en-US" dirty="0" smtClean="0"/>
              <a:t>6b: Iterated lexical </a:t>
            </a:r>
            <a:r>
              <a:rPr lang="en-US" dirty="0"/>
              <a:t>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66045"/>
            <a:ext cx="8229600" cy="47796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Iterated learning paradigm – a method for simulating language change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Gave the labels generated by participants to a new set of participants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Iterated for total of 7 generations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50 participants/generation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1657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60" y="224115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Study 6b: Iterated lexical learning</a:t>
            </a:r>
            <a:br>
              <a:rPr lang="en-US" dirty="0" smtClean="0"/>
            </a:br>
            <a:r>
              <a:rPr lang="en-US" sz="3600" i="1" dirty="0" smtClean="0">
                <a:solidFill>
                  <a:prstClr val="black"/>
                </a:solidFill>
              </a:rPr>
              <a:t>Word forms become more stable</a:t>
            </a:r>
            <a:endParaRPr lang="en-US" sz="3600" i="1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279374" y="2059474"/>
            <a:ext cx="4751296" cy="51871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Across generations, words tended to: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sz="2400" dirty="0" smtClean="0"/>
              <a:t>become easier to remember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sz="2400" dirty="0" smtClean="0"/>
              <a:t>shorten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sz="2400" dirty="0" smtClean="0"/>
              <a:t>increase in bigram transitional probability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sz="2400" dirty="0" smtClean="0"/>
              <a:t>decrease in variability</a:t>
            </a:r>
          </a:p>
          <a:p>
            <a:pPr marL="914400" lvl="1" indent="-457200">
              <a:buFont typeface="+mj-ea"/>
              <a:buAutoNum type="circleNumDbPlain"/>
            </a:pPr>
            <a:r>
              <a:rPr lang="en-US" sz="2400" dirty="0" smtClean="0"/>
              <a:t>decrease in word change (</a:t>
            </a:r>
            <a:r>
              <a:rPr lang="en-US" sz="2400" dirty="0" err="1" smtClean="0"/>
              <a:t>Levenshtein</a:t>
            </a:r>
            <a:r>
              <a:rPr lang="en-US" sz="2400" dirty="0" smtClean="0"/>
              <a:t> edit distance) </a:t>
            </a:r>
          </a:p>
          <a:p>
            <a:pPr lvl="1"/>
            <a:endParaRPr lang="en-US" dirty="0"/>
          </a:p>
        </p:txBody>
      </p:sp>
      <p:pic>
        <p:nvPicPr>
          <p:cNvPr id="27" name="Picture 26" descr="plot1b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462" y="2073792"/>
            <a:ext cx="3836142" cy="383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643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bldLvl="5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Study 6b: Iterated lexical learning</a:t>
            </a:r>
            <a:br>
              <a:rPr lang="en-US" dirty="0" smtClean="0"/>
            </a:br>
            <a:r>
              <a:rPr lang="en-US" sz="3600" i="1" dirty="0" smtClean="0"/>
              <a:t>Complexity bias persists across time</a:t>
            </a:r>
            <a:endParaRPr lang="en-US" sz="3600" i="1" dirty="0"/>
          </a:p>
        </p:txBody>
      </p:sp>
      <p:pic>
        <p:nvPicPr>
          <p:cNvPr id="4" name="Picture 3" descr="complexity_bia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012" y="2336788"/>
            <a:ext cx="8074611" cy="302797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rot="16200000">
            <a:off x="-298974" y="4157687"/>
            <a:ext cx="1313180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Avenir Book"/>
                <a:cs typeface="Avenir Book"/>
              </a:rPr>
              <a:t>Shorter words</a:t>
            </a:r>
            <a:endParaRPr lang="en-US" sz="1400" b="1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cxnSp>
        <p:nvCxnSpPr>
          <p:cNvPr id="8" name="Straight Arrow Connector 7"/>
          <p:cNvCxnSpPr>
            <a:stCxn id="7" idx="3"/>
          </p:cNvCxnSpPr>
          <p:nvPr/>
        </p:nvCxnSpPr>
        <p:spPr>
          <a:xfrm flipV="1">
            <a:off x="357616" y="2832646"/>
            <a:ext cx="0" cy="822340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12357" y="5255348"/>
            <a:ext cx="415008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Avenir Book"/>
                <a:cs typeface="Avenir Book"/>
              </a:rPr>
              <a:t>complexity</a:t>
            </a:r>
            <a:endParaRPr lang="en-US" sz="1400" b="1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1167748" y="5436645"/>
            <a:ext cx="695367" cy="0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2006473" y="2182470"/>
            <a:ext cx="7372819" cy="32541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818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But, why doesn’t it strengthen?</a:t>
            </a:r>
            <a:endParaRPr lang="en-US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96799" y="1417638"/>
            <a:ext cx="8290001" cy="499212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 smtClean="0"/>
              <a:t>Pressure to simplify suppresses complexity bias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Two competing communicative </a:t>
            </a:r>
            <a:r>
              <a:rPr lang="en-US" sz="2800" dirty="0" smtClean="0"/>
              <a:t>pressures </a:t>
            </a:r>
            <a:r>
              <a:rPr lang="en-US" sz="2200" dirty="0" smtClean="0"/>
              <a:t>(Horn, 1984):</a:t>
            </a:r>
            <a:endParaRPr lang="en-US" sz="2800" dirty="0"/>
          </a:p>
          <a:p>
            <a:pPr lvl="1" indent="-342900"/>
            <a:r>
              <a:rPr lang="en-US" dirty="0"/>
              <a:t>Speaker/learner pressure  </a:t>
            </a:r>
            <a:r>
              <a:rPr lang="en-US" dirty="0">
                <a:sym typeface="Wingdings"/>
              </a:rPr>
              <a:t> </a:t>
            </a:r>
            <a:r>
              <a:rPr lang="en-US" dirty="0" smtClean="0"/>
              <a:t> </a:t>
            </a:r>
            <a:r>
              <a:rPr lang="en-US" dirty="0"/>
              <a:t>compression</a:t>
            </a:r>
          </a:p>
          <a:p>
            <a:pPr lvl="1" indent="-342900"/>
            <a:r>
              <a:rPr lang="en-US" dirty="0"/>
              <a:t>Listener pressure  </a:t>
            </a:r>
            <a:r>
              <a:rPr lang="en-US" dirty="0">
                <a:sym typeface="Wingdings"/>
              </a:rPr>
              <a:t> </a:t>
            </a:r>
            <a:r>
              <a:rPr lang="en-US" dirty="0" smtClean="0"/>
              <a:t>differentiation</a:t>
            </a:r>
          </a:p>
          <a:p>
            <a:pPr marL="40005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800" dirty="0" smtClean="0"/>
              <a:t>Task not communicative</a:t>
            </a:r>
          </a:p>
          <a:p>
            <a:pPr lvl="1"/>
            <a:r>
              <a:rPr lang="en-US" dirty="0" smtClean="0"/>
              <a:t>Presence of a listener pressure reduces compression?</a:t>
            </a:r>
          </a:p>
          <a:p>
            <a:pPr lvl="1"/>
            <a:r>
              <a:rPr lang="en-US" dirty="0" smtClean="0"/>
              <a:t>Currently running version with interlocutor, and version with binary feedback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884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Complexity Bias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495" y="1600200"/>
            <a:ext cx="8573911" cy="11639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/>
              <a:t>Theories of communication predict tradeoff between length and predictability</a:t>
            </a:r>
          </a:p>
        </p:txBody>
      </p:sp>
      <p:sp>
        <p:nvSpPr>
          <p:cNvPr id="16" name="Rectangle 15"/>
          <p:cNvSpPr/>
          <p:nvPr/>
        </p:nvSpPr>
        <p:spPr>
          <a:xfrm>
            <a:off x="0" y="3211246"/>
            <a:ext cx="465877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u="sng" dirty="0">
                <a:latin typeface="Avenir Book"/>
                <a:cs typeface="Avenir Book"/>
              </a:rPr>
              <a:t>Horn </a:t>
            </a:r>
            <a:r>
              <a:rPr lang="en-US" sz="2400" u="sng" dirty="0" err="1" smtClean="0">
                <a:latin typeface="Avenir Book"/>
                <a:cs typeface="Avenir Book"/>
              </a:rPr>
              <a:t>Implicatures</a:t>
            </a:r>
            <a:endParaRPr lang="en-US" sz="2400" u="sng" dirty="0" smtClean="0">
              <a:latin typeface="Avenir Book"/>
              <a:cs typeface="Avenir Book"/>
            </a:endParaRPr>
          </a:p>
          <a:p>
            <a:pPr lvl="1"/>
            <a:r>
              <a:rPr lang="en-US" sz="1600" dirty="0" smtClean="0">
                <a:latin typeface="Avenir Book"/>
                <a:cs typeface="Avenir Book"/>
              </a:rPr>
              <a:t>(</a:t>
            </a:r>
            <a:r>
              <a:rPr lang="en-US" sz="1600" dirty="0">
                <a:latin typeface="Avenir Book"/>
                <a:cs typeface="Avenir Book"/>
              </a:rPr>
              <a:t>Horn, 1984)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4986382" y="3087183"/>
            <a:ext cx="5115524" cy="969061"/>
            <a:chOff x="4986382" y="3087183"/>
            <a:chExt cx="5115524" cy="969061"/>
          </a:xfrm>
        </p:grpSpPr>
        <p:sp>
          <p:nvSpPr>
            <p:cNvPr id="5" name="TextBox 4"/>
            <p:cNvSpPr txBox="1"/>
            <p:nvPr/>
          </p:nvSpPr>
          <p:spPr>
            <a:xfrm>
              <a:off x="4986382" y="3087183"/>
              <a:ext cx="51155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 smtClean="0">
                  <a:solidFill>
                    <a:srgbClr val="0000FF"/>
                  </a:solidFill>
                </a:rPr>
                <a:t>I turned on the car.</a:t>
              </a:r>
              <a:endParaRPr lang="en-US" sz="2000" i="1" dirty="0">
                <a:solidFill>
                  <a:srgbClr val="0000FF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4986382" y="3656134"/>
              <a:ext cx="511552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 smtClean="0">
                  <a:solidFill>
                    <a:srgbClr val="0000FF"/>
                  </a:solidFill>
                </a:rPr>
                <a:t>I got the car to turn on.</a:t>
              </a:r>
              <a:endParaRPr lang="en-US" sz="2000" i="1" dirty="0">
                <a:solidFill>
                  <a:srgbClr val="0000FF"/>
                </a:solidFill>
              </a:endParaRPr>
            </a:p>
          </p:txBody>
        </p:sp>
      </p:grpSp>
      <p:cxnSp>
        <p:nvCxnSpPr>
          <p:cNvPr id="8" name="Straight Arrow Connector 7"/>
          <p:cNvCxnSpPr/>
          <p:nvPr/>
        </p:nvCxnSpPr>
        <p:spPr>
          <a:xfrm>
            <a:off x="7580183" y="3321655"/>
            <a:ext cx="424326" cy="0"/>
          </a:xfrm>
          <a:prstGeom prst="straightConnector1">
            <a:avLst/>
          </a:prstGeom>
          <a:ln w="5715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>
          <a:xfrm>
            <a:off x="8074803" y="3136989"/>
            <a:ext cx="87716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008000"/>
                </a:solidFill>
              </a:rPr>
              <a:t>TYPICAL</a:t>
            </a:r>
            <a:endParaRPr lang="en-US" sz="1600" b="1" dirty="0">
              <a:solidFill>
                <a:srgbClr val="008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059862" y="3680241"/>
            <a:ext cx="10182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</a:rPr>
              <a:t>ATYPICAL</a:t>
            </a:r>
            <a:endParaRPr lang="en-US" sz="1600" b="1" dirty="0">
              <a:solidFill>
                <a:srgbClr val="FF0000"/>
              </a:solidFill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80183" y="3892408"/>
            <a:ext cx="424326" cy="0"/>
          </a:xfrm>
          <a:prstGeom prst="straightConnector1">
            <a:avLst/>
          </a:prstGeom>
          <a:ln w="5715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-17667" y="4880557"/>
            <a:ext cx="485860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u="sng" dirty="0">
                <a:latin typeface="Avenir Book"/>
                <a:cs typeface="Avenir Book"/>
              </a:rPr>
              <a:t>Uniform Information </a:t>
            </a:r>
            <a:r>
              <a:rPr lang="en-US" sz="2400" u="sng" dirty="0" smtClean="0">
                <a:latin typeface="Avenir Book"/>
                <a:cs typeface="Avenir Book"/>
              </a:rPr>
              <a:t>Density</a:t>
            </a:r>
          </a:p>
          <a:p>
            <a:pPr lvl="1" algn="ctr"/>
            <a:r>
              <a:rPr lang="en-US" sz="1600" dirty="0" smtClean="0">
                <a:latin typeface="Avenir Book"/>
                <a:cs typeface="Avenir Book"/>
              </a:rPr>
              <a:t>(</a:t>
            </a:r>
            <a:r>
              <a:rPr lang="en-US" sz="1600" dirty="0">
                <a:latin typeface="Avenir Book"/>
                <a:cs typeface="Avenir Book"/>
              </a:rPr>
              <a:t>Aylett &amp; Turk, 2004; A. Frank &amp; Jaeger, 2008)</a:t>
            </a:r>
          </a:p>
          <a:p>
            <a:pPr algn="ctr"/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001324" y="4631765"/>
            <a:ext cx="2304913" cy="2033588"/>
            <a:chOff x="5001324" y="4631765"/>
            <a:chExt cx="2304913" cy="2033588"/>
          </a:xfrm>
        </p:grpSpPr>
        <p:pic>
          <p:nvPicPr>
            <p:cNvPr id="4" name="Picture 3" descr="Screen Shot 2014-02-01 at 12.30.44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01324" y="4631765"/>
              <a:ext cx="1891158" cy="2033588"/>
            </a:xfrm>
            <a:prstGeom prst="rect">
              <a:avLst/>
            </a:prstGeom>
          </p:spPr>
        </p:pic>
        <p:sp>
          <p:nvSpPr>
            <p:cNvPr id="15" name="Rectangle 14"/>
            <p:cNvSpPr/>
            <p:nvPr/>
          </p:nvSpPr>
          <p:spPr>
            <a:xfrm>
              <a:off x="5561440" y="4631765"/>
              <a:ext cx="1744797" cy="31082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464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9" grpId="0"/>
      <p:bldP spid="11" grpId="0"/>
      <p:bldP spid="10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Conclusion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253" y="1417638"/>
            <a:ext cx="8543041" cy="51863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u="sng" dirty="0"/>
              <a:t>Evidence </a:t>
            </a:r>
            <a:r>
              <a:rPr lang="en-US" u="sng" dirty="0" smtClean="0"/>
              <a:t>for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complexity bias in the lexicon</a:t>
            </a:r>
          </a:p>
          <a:p>
            <a:pPr lvl="1"/>
            <a:r>
              <a:rPr lang="en-US" dirty="0" smtClean="0"/>
              <a:t>productive </a:t>
            </a:r>
          </a:p>
          <a:p>
            <a:pPr lvl="1"/>
            <a:r>
              <a:rPr lang="en-US" dirty="0" smtClean="0"/>
              <a:t>related to a basic cognitive process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an emerge from learning biases</a:t>
            </a:r>
          </a:p>
          <a:p>
            <a:pPr marL="0" indent="0">
              <a:buNone/>
            </a:pPr>
            <a:r>
              <a:rPr lang="en-US" u="sng" dirty="0" smtClean="0"/>
              <a:t>Suggests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/>
              <a:t>complexity </a:t>
            </a:r>
            <a:r>
              <a:rPr lang="en-US" dirty="0"/>
              <a:t>as constraint on arbitrariness in </a:t>
            </a:r>
            <a:r>
              <a:rPr lang="en-US" dirty="0" smtClean="0"/>
              <a:t>language</a:t>
            </a:r>
          </a:p>
          <a:p>
            <a:pPr lvl="1"/>
            <a:r>
              <a:rPr lang="en-US" dirty="0" smtClean="0"/>
              <a:t>cognitive biases are reflected in the structure of the lexicon</a:t>
            </a:r>
          </a:p>
          <a:p>
            <a:pPr lvl="1"/>
            <a:r>
              <a:rPr lang="en-US" dirty="0"/>
              <a:t>c</a:t>
            </a:r>
            <a:r>
              <a:rPr lang="en-US" dirty="0" smtClean="0"/>
              <a:t>ommunicative biases may shape the lexicon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395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5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542749"/>
            <a:ext cx="8229600" cy="1143000"/>
          </a:xfrm>
        </p:spPr>
        <p:txBody>
          <a:bodyPr/>
          <a:lstStyle/>
          <a:p>
            <a:r>
              <a:rPr lang="en-US" b="1" dirty="0" smtClean="0">
                <a:latin typeface="Avenir Book"/>
                <a:cs typeface="Avenir Book"/>
              </a:rPr>
              <a:t>Thank you</a:t>
            </a:r>
            <a:endParaRPr lang="en-US" b="1" dirty="0">
              <a:latin typeface="Avenir Book"/>
              <a:cs typeface="Avenir Book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00520" y="192413"/>
            <a:ext cx="8793278" cy="6465153"/>
          </a:xfrm>
          <a:prstGeom prst="rect">
            <a:avLst/>
          </a:prstGeom>
          <a:noFill/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57150" cmpd="sng">
                <a:solidFill>
                  <a:schemeClr val="tx1"/>
                </a:solidFill>
              </a:ln>
            </a:endParaRPr>
          </a:p>
        </p:txBody>
      </p:sp>
      <p:pic>
        <p:nvPicPr>
          <p:cNvPr id="6" name="Picture 5" descr="baby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5270" y="2711215"/>
            <a:ext cx="3344520" cy="270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77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Outline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444" y="1813162"/>
            <a:ext cx="2078183" cy="7385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smtClean="0"/>
              <a:t>Study 1: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272144" y="1813162"/>
            <a:ext cx="6871856" cy="47352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/>
              <a:t>Do speakers have a productive complexity bias?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Is there a complexity bias in the lexicon?</a:t>
            </a: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indent="0">
              <a:buFont typeface="Arial"/>
              <a:buNone/>
            </a:pPr>
            <a:r>
              <a:rPr lang="en-US" dirty="0" smtClean="0"/>
              <a:t>Where does the lexical bias come from? </a:t>
            </a:r>
          </a:p>
          <a:p>
            <a:pPr marL="571500" indent="-571500">
              <a:buFont typeface="+mj-lt"/>
              <a:buAutoNum type="romanUcPeriod"/>
            </a:pPr>
            <a:endParaRPr lang="en-US" dirty="0" smtClean="0"/>
          </a:p>
          <a:p>
            <a:pPr marL="1828800" lvl="3" indent="-571500"/>
            <a:endParaRPr lang="en-US" sz="32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81442" y="5116799"/>
            <a:ext cx="2078183" cy="8060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b="1" dirty="0" smtClean="0"/>
              <a:t>Study 3:</a:t>
            </a:r>
            <a:endParaRPr lang="en-US" dirty="0" smtClean="0"/>
          </a:p>
          <a:p>
            <a:pPr marL="1828800" lvl="3" indent="-571500"/>
            <a:endParaRPr lang="en-US" sz="3200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1441" y="3488720"/>
            <a:ext cx="2078183" cy="7481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b="1" dirty="0" smtClean="0"/>
              <a:t>Study 2:</a:t>
            </a:r>
          </a:p>
          <a:p>
            <a:pPr marL="0" indent="0">
              <a:buFont typeface="Arial"/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66147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Study 1a: </a:t>
            </a:r>
            <a:br>
              <a:rPr lang="en-US" dirty="0" smtClean="0"/>
            </a:br>
            <a:r>
              <a:rPr lang="en-US" dirty="0" smtClean="0"/>
              <a:t>Explicit complexity judgment</a:t>
            </a:r>
            <a:endParaRPr lang="en-US" dirty="0"/>
          </a:p>
        </p:txBody>
      </p:sp>
      <p:pic>
        <p:nvPicPr>
          <p:cNvPr id="6" name="Picture 5" descr="Screen Shot 2014-04-11 at 11.14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511" y="2004235"/>
            <a:ext cx="4749492" cy="4602134"/>
          </a:xfrm>
          <a:prstGeom prst="rect">
            <a:avLst/>
          </a:prstGeom>
          <a:ln w="38100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1072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8301755" y="6389934"/>
            <a:ext cx="6826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N=60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476593" y="613123"/>
            <a:ext cx="41500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Avenir Book"/>
                <a:cs typeface="Avenir Book"/>
              </a:rPr>
              <a:t>Least complex</a:t>
            </a:r>
            <a:endParaRPr lang="en-US" sz="1600" b="1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67765" y="929887"/>
            <a:ext cx="863848" cy="678878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279715" y="5650297"/>
            <a:ext cx="415008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Avenir Book"/>
                <a:cs typeface="Avenir Book"/>
              </a:rPr>
              <a:t>Most complex</a:t>
            </a:r>
            <a:endParaRPr lang="en-US" sz="1600" b="1" dirty="0">
              <a:solidFill>
                <a:srgbClr val="FF0000"/>
              </a:solidFill>
              <a:latin typeface="Avenir Book"/>
              <a:cs typeface="Avenir Book"/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7796418" y="5003544"/>
            <a:ext cx="705111" cy="757448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realobjs.pdf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8" y="1608765"/>
            <a:ext cx="9144000" cy="339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982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1b: Mapping task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21573" y="1563213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Avenir Book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2400" dirty="0"/>
              <a:t>Map novel word to novel object, given 2 alternatives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2123840" y="2459071"/>
            <a:ext cx="5014010" cy="4114319"/>
            <a:chOff x="2123840" y="2459071"/>
            <a:chExt cx="5014010" cy="4114319"/>
          </a:xfrm>
        </p:grpSpPr>
        <p:pic>
          <p:nvPicPr>
            <p:cNvPr id="3" name="Picture 2" descr="Screen Shot 2014-07-16 at 10.32.10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3840" y="2459071"/>
              <a:ext cx="5014010" cy="4114319"/>
            </a:xfrm>
            <a:prstGeom prst="rect">
              <a:avLst/>
            </a:prstGeom>
            <a:ln w="38100" cmpd="sng">
              <a:solidFill>
                <a:schemeClr val="tx1"/>
              </a:solidFill>
            </a:ln>
          </p:spPr>
        </p:pic>
        <p:sp>
          <p:nvSpPr>
            <p:cNvPr id="9" name="Rectangle 8"/>
            <p:cNvSpPr/>
            <p:nvPr/>
          </p:nvSpPr>
          <p:spPr>
            <a:xfrm>
              <a:off x="2495178" y="3570941"/>
              <a:ext cx="2070776" cy="25182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pic>
          <p:nvPicPr>
            <p:cNvPr id="5" name="Picture 4" descr="obj_29_p2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89413" y="4027039"/>
              <a:ext cx="1643530" cy="164353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4718353" y="3570941"/>
              <a:ext cx="2274117" cy="25182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 </a:t>
              </a:r>
              <a:endParaRPr lang="en-US" dirty="0"/>
            </a:p>
          </p:txBody>
        </p:sp>
        <p:pic>
          <p:nvPicPr>
            <p:cNvPr id="8" name="Picture 7" descr="obj_53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49745" y="4027039"/>
              <a:ext cx="1746564" cy="17465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87683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1b: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2242" cy="495072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b="1" dirty="0" smtClean="0"/>
              <a:t>Referent complexity </a:t>
            </a:r>
            <a:r>
              <a:rPr lang="en-US" sz="2600" b="1" dirty="0"/>
              <a:t>x word length </a:t>
            </a:r>
            <a:r>
              <a:rPr lang="en-US" sz="2600" b="1" dirty="0" smtClean="0"/>
              <a:t>(within subject)</a:t>
            </a:r>
          </a:p>
          <a:p>
            <a:endParaRPr lang="en-US" sz="2600" dirty="0" smtClean="0"/>
          </a:p>
          <a:p>
            <a:pPr marL="0" indent="0">
              <a:buNone/>
            </a:pPr>
            <a:r>
              <a:rPr lang="en-US" sz="2600" b="1" dirty="0">
                <a:solidFill>
                  <a:srgbClr val="000000"/>
                </a:solidFill>
              </a:rPr>
              <a:t>Linguistic stimuli: </a:t>
            </a:r>
          </a:p>
          <a:p>
            <a:pPr lvl="1"/>
            <a:r>
              <a:rPr lang="en-US" sz="2600" dirty="0">
                <a:solidFill>
                  <a:srgbClr val="000000"/>
                </a:solidFill>
              </a:rPr>
              <a:t>short words (e.g.</a:t>
            </a:r>
            <a:r>
              <a:rPr lang="en-US" sz="2600" dirty="0" smtClean="0">
                <a:solidFill>
                  <a:srgbClr val="000000"/>
                </a:solidFill>
              </a:rPr>
              <a:t>, </a:t>
            </a:r>
            <a:r>
              <a:rPr lang="en-US" sz="2600" i="1" dirty="0" smtClean="0">
                <a:solidFill>
                  <a:srgbClr val="000000"/>
                </a:solidFill>
              </a:rPr>
              <a:t>"</a:t>
            </a:r>
            <a:r>
              <a:rPr lang="en-US" sz="2600" i="1" dirty="0" err="1" smtClean="0">
                <a:solidFill>
                  <a:srgbClr val="000000"/>
                </a:solidFill>
              </a:rPr>
              <a:t>bugorn</a:t>
            </a:r>
            <a:r>
              <a:rPr lang="en-US" sz="2600" i="1" dirty="0" smtClean="0">
                <a:solidFill>
                  <a:srgbClr val="000000"/>
                </a:solidFill>
              </a:rPr>
              <a:t>,” </a:t>
            </a:r>
            <a:r>
              <a:rPr lang="en-US" sz="2600" i="1" dirty="0">
                <a:solidFill>
                  <a:srgbClr val="000000"/>
                </a:solidFill>
              </a:rPr>
              <a:t>"</a:t>
            </a:r>
            <a:r>
              <a:rPr lang="en-US" sz="2600" i="1" dirty="0" err="1" smtClean="0">
                <a:solidFill>
                  <a:srgbClr val="000000"/>
                </a:solidFill>
              </a:rPr>
              <a:t>ratum</a:t>
            </a:r>
            <a:r>
              <a:rPr lang="en-US" sz="2600" i="1" dirty="0" smtClean="0">
                <a:solidFill>
                  <a:srgbClr val="000000"/>
                </a:solidFill>
              </a:rPr>
              <a:t>,” </a:t>
            </a:r>
            <a:r>
              <a:rPr lang="en-US" sz="2600" i="1" dirty="0">
                <a:solidFill>
                  <a:srgbClr val="000000"/>
                </a:solidFill>
              </a:rPr>
              <a:t>"</a:t>
            </a:r>
            <a:r>
              <a:rPr lang="en-US" sz="2600" i="1" dirty="0" err="1" smtClean="0">
                <a:solidFill>
                  <a:srgbClr val="000000"/>
                </a:solidFill>
              </a:rPr>
              <a:t>lopus</a:t>
            </a:r>
            <a:r>
              <a:rPr lang="en-US" sz="2600" i="1" dirty="0" smtClean="0">
                <a:solidFill>
                  <a:srgbClr val="000000"/>
                </a:solidFill>
              </a:rPr>
              <a:t>”</a:t>
            </a:r>
            <a:r>
              <a:rPr lang="en-US" sz="2600" dirty="0" smtClean="0">
                <a:solidFill>
                  <a:srgbClr val="000000"/>
                </a:solidFill>
              </a:rPr>
              <a:t>) </a:t>
            </a:r>
            <a:endParaRPr lang="en-US" sz="2600" dirty="0">
              <a:solidFill>
                <a:srgbClr val="000000"/>
              </a:solidFill>
            </a:endParaRPr>
          </a:p>
          <a:p>
            <a:pPr lvl="1"/>
            <a:r>
              <a:rPr lang="en-US" sz="2600" dirty="0"/>
              <a:t>long words (e.g., </a:t>
            </a:r>
            <a:r>
              <a:rPr lang="en-US" sz="2600" i="1" dirty="0"/>
              <a:t>"</a:t>
            </a:r>
            <a:r>
              <a:rPr lang="en-US" sz="2600" i="1" dirty="0" err="1" smtClean="0"/>
              <a:t>tupabugorn</a:t>
            </a:r>
            <a:r>
              <a:rPr lang="en-US" sz="2600" i="1" dirty="0" smtClean="0"/>
              <a:t>,” </a:t>
            </a:r>
            <a:r>
              <a:rPr lang="en-US" sz="2600" i="1" dirty="0"/>
              <a:t>"</a:t>
            </a:r>
            <a:r>
              <a:rPr lang="en-US" sz="2600" i="1" dirty="0" err="1" smtClean="0"/>
              <a:t>gaburatum</a:t>
            </a:r>
            <a:r>
              <a:rPr lang="en-US" sz="2600" i="1" dirty="0" smtClean="0"/>
              <a:t>,” </a:t>
            </a:r>
            <a:r>
              <a:rPr lang="en-US" sz="2600" i="1" dirty="0"/>
              <a:t>"</a:t>
            </a:r>
            <a:r>
              <a:rPr lang="en-US" sz="2600" i="1" dirty="0" err="1"/>
              <a:t>fepolopus</a:t>
            </a:r>
            <a:r>
              <a:rPr lang="en-US" sz="2600" i="1" dirty="0"/>
              <a:t>"</a:t>
            </a:r>
            <a:r>
              <a:rPr lang="en-US" sz="2600" dirty="0"/>
              <a:t>)</a:t>
            </a:r>
          </a:p>
          <a:p>
            <a:pPr marL="0" indent="0">
              <a:buNone/>
            </a:pPr>
            <a:endParaRPr lang="en-US" sz="2600" b="1" dirty="0" smtClean="0"/>
          </a:p>
          <a:p>
            <a:pPr marL="0" indent="0">
              <a:buNone/>
            </a:pPr>
            <a:r>
              <a:rPr lang="en-US" sz="2600" b="1" dirty="0" smtClean="0"/>
              <a:t>Referent stimuli: </a:t>
            </a:r>
          </a:p>
          <a:p>
            <a:pPr lvl="1"/>
            <a:r>
              <a:rPr lang="en-US" sz="2600" dirty="0" smtClean="0"/>
              <a:t>Divided objects into quintiles, based on explicit complexity norms</a:t>
            </a:r>
          </a:p>
          <a:p>
            <a:pPr lvl="1"/>
            <a:r>
              <a:rPr lang="en-US" sz="2600" dirty="0" smtClean="0"/>
              <a:t>Tested every pairing of quintiles (15 conditions): 1</a:t>
            </a:r>
            <a:r>
              <a:rPr lang="en-US" sz="2600" dirty="0"/>
              <a:t>/1, 1/2, 1/3, 1/4, 1/5, 2/2, 2/3, etc</a:t>
            </a:r>
            <a:r>
              <a:rPr lang="en-US" sz="2600" dirty="0" smtClean="0"/>
              <a:t>.</a:t>
            </a:r>
          </a:p>
          <a:p>
            <a:pPr lvl="1"/>
            <a:endParaRPr lang="en-US" sz="2600" dirty="0"/>
          </a:p>
          <a:p>
            <a:pPr marL="0" indent="0">
              <a:buNone/>
            </a:pPr>
            <a:r>
              <a:rPr lang="en-US" sz="2600" b="1" dirty="0" smtClean="0"/>
              <a:t>Procedure</a:t>
            </a:r>
            <a:r>
              <a:rPr lang="en-US" sz="2600" b="1" dirty="0"/>
              <a:t>: </a:t>
            </a:r>
            <a:r>
              <a:rPr lang="en-US" sz="2600" dirty="0" smtClean="0"/>
              <a:t>8 trials/participant</a:t>
            </a:r>
            <a:endParaRPr lang="en-US" sz="2600" dirty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270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4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38984</TotalTime>
  <Words>3812</Words>
  <Application>Microsoft Macintosh PowerPoint</Application>
  <PresentationFormat>On-screen Show (4:3)</PresentationFormat>
  <Paragraphs>580</Paragraphs>
  <Slides>41</Slides>
  <Notes>41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51" baseType="lpstr">
      <vt:lpstr> avenir book</vt:lpstr>
      <vt:lpstr>Andale Mono</vt:lpstr>
      <vt:lpstr>Avenir Book</vt:lpstr>
      <vt:lpstr>Calibri</vt:lpstr>
      <vt:lpstr>Century</vt:lpstr>
      <vt:lpstr>Lucida Grande</vt:lpstr>
      <vt:lpstr>Times</vt:lpstr>
      <vt:lpstr>Wingdings</vt:lpstr>
      <vt:lpstr>Arial</vt:lpstr>
      <vt:lpstr>Office Theme</vt:lpstr>
      <vt:lpstr>PowerPoint Presentation</vt:lpstr>
      <vt:lpstr>PowerPoint Presentation</vt:lpstr>
      <vt:lpstr>Complexity Bias</vt:lpstr>
      <vt:lpstr>Complexity Bias</vt:lpstr>
      <vt:lpstr>Outline</vt:lpstr>
      <vt:lpstr>Study 1a:  Explicit complexity judgment</vt:lpstr>
      <vt:lpstr>PowerPoint Presentation</vt:lpstr>
      <vt:lpstr>Study 1b: Mapping task</vt:lpstr>
      <vt:lpstr>Study 1b: Design</vt:lpstr>
      <vt:lpstr>PowerPoint Presentation</vt:lpstr>
      <vt:lpstr>Study 1b: Results</vt:lpstr>
      <vt:lpstr>Is this bias in natural language?</vt:lpstr>
      <vt:lpstr>Study 2a: English complexity norms</vt:lpstr>
      <vt:lpstr>Complexity norms</vt:lpstr>
      <vt:lpstr>Study 2a: Results</vt:lpstr>
      <vt:lpstr>Study 2b: Cross-linguistic </vt:lpstr>
      <vt:lpstr>Correlation between complexity norm and word length</vt:lpstr>
      <vt:lpstr>Geographical distribution of complexity bias</vt:lpstr>
      <vt:lpstr>Complexity bias by language family</vt:lpstr>
      <vt:lpstr>What accounts for this variability?</vt:lpstr>
      <vt:lpstr>Linguistic Niche Hypothesis</vt:lpstr>
      <vt:lpstr>Testing the Linguistic Niche Hypothesis </vt:lpstr>
      <vt:lpstr>Study 6</vt:lpstr>
      <vt:lpstr>Method</vt:lpstr>
      <vt:lpstr>PowerPoint Presentation</vt:lpstr>
      <vt:lpstr>Discussion</vt:lpstr>
      <vt:lpstr>PowerPoint Presentation</vt:lpstr>
      <vt:lpstr>Discussion</vt:lpstr>
      <vt:lpstr>Conclusion</vt:lpstr>
      <vt:lpstr>Thank you</vt:lpstr>
      <vt:lpstr>Where does the bias in language come from?</vt:lpstr>
      <vt:lpstr>Where does the bias in language come from?</vt:lpstr>
      <vt:lpstr>Study 6: Lexical learning</vt:lpstr>
      <vt:lpstr>Study 6a: Lexical learning</vt:lpstr>
      <vt:lpstr>Study 6a: Results Words are shortened for simple objects </vt:lpstr>
      <vt:lpstr>Study 6b: Iterated lexical learning</vt:lpstr>
      <vt:lpstr>Study 6b: Iterated lexical learning Word forms become more stable</vt:lpstr>
      <vt:lpstr>Study 6b: Iterated lexical learning Complexity bias persists across time</vt:lpstr>
      <vt:lpstr>But, why doesn’t it strengthen?</vt:lpstr>
      <vt:lpstr>Conclusion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disambiguation in word learning via multiple probabilistic constraints  </dc:title>
  <dc:creator>Molly</dc:creator>
  <cp:lastModifiedBy>Microsoft Office User</cp:lastModifiedBy>
  <cp:revision>371</cp:revision>
  <dcterms:created xsi:type="dcterms:W3CDTF">2013-05-06T17:09:26Z</dcterms:created>
  <dcterms:modified xsi:type="dcterms:W3CDTF">2016-03-10T18:30:14Z</dcterms:modified>
</cp:coreProperties>
</file>